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6"/>
  </p:notesMasterIdLst>
  <p:sldIdLst>
    <p:sldId id="256" r:id="rId2"/>
    <p:sldId id="281" r:id="rId3"/>
    <p:sldId id="275" r:id="rId4"/>
    <p:sldId id="277" r:id="rId5"/>
    <p:sldId id="276" r:id="rId6"/>
    <p:sldId id="273" r:id="rId7"/>
    <p:sldId id="272" r:id="rId8"/>
    <p:sldId id="278" r:id="rId9"/>
    <p:sldId id="257" r:id="rId10"/>
    <p:sldId id="258" r:id="rId11"/>
    <p:sldId id="259" r:id="rId12"/>
    <p:sldId id="274" r:id="rId13"/>
    <p:sldId id="264" r:id="rId14"/>
    <p:sldId id="261" r:id="rId15"/>
    <p:sldId id="262" r:id="rId16"/>
    <p:sldId id="263" r:id="rId17"/>
    <p:sldId id="266" r:id="rId18"/>
    <p:sldId id="265" r:id="rId19"/>
    <p:sldId id="267" r:id="rId20"/>
    <p:sldId id="269" r:id="rId21"/>
    <p:sldId id="280" r:id="rId22"/>
    <p:sldId id="279" r:id="rId23"/>
    <p:sldId id="260" r:id="rId24"/>
    <p:sldId id="271" r:id="rId25"/>
  </p:sldIdLst>
  <p:sldSz cx="12192000" cy="6858000"/>
  <p:notesSz cx="6858000" cy="9144000"/>
  <p:embeddedFontLst>
    <p:embeddedFont>
      <p:font typeface="DINPro-Black" panose="02000503030000020004" pitchFamily="50" charset="0"/>
      <p:bold r:id="rId27"/>
    </p:embeddedFont>
    <p:embeddedFont>
      <p:font typeface="Calibri Light" panose="020F0302020204030204" pitchFamily="34" charset="0"/>
      <p:regular r:id="rId28"/>
      <p:italic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</p:embeddedFontLst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21" d="100"/>
          <a:sy n="121" d="100"/>
        </p:scale>
        <p:origin x="108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F:\Mentes_2019_03_12\Dokumentumok\MNKSZ\V4\konferencia\Popul&#225;ci&#243;%20MGI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F:\Mentes_2019_03_12\Dokumentumok\MNKSZ\V4\MGi%20el&#337;ad&#225;sa\gazdas&#225;gilag%20akt&#237;vak%20n&#337;%20&#233;s%20f&#233;rfi%20KSH%20R&#246;vid.xls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F:\Mentes_2019_03_12\Dokumentumok\MNKSZ\V4\MGi%20el&#337;ad&#225;sa\Aktivit&#225;si%20ar&#225;ny%20KSH%20(2).xls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Munka1!$B$2</c:f>
              <c:strCache>
                <c:ptCount val="1"/>
                <c:pt idx="0">
                  <c:v>Csehország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Munka1!$C$1:$H$1</c:f>
              <c:strCache>
                <c:ptCount val="6"/>
                <c:pt idx="0">
                  <c:v> 0-14               2009      </c:v>
                </c:pt>
                <c:pt idx="1">
                  <c:v> 0-14               2019</c:v>
                </c:pt>
                <c:pt idx="2">
                  <c:v>15-64                2009 </c:v>
                </c:pt>
                <c:pt idx="3">
                  <c:v>15-64               2019 </c:v>
                </c:pt>
                <c:pt idx="4">
                  <c:v>65 éves vagy felette  2009</c:v>
                </c:pt>
                <c:pt idx="5">
                  <c:v>65 éves vagy felette  2019</c:v>
                </c:pt>
              </c:strCache>
            </c:strRef>
          </c:cat>
          <c:val>
            <c:numRef>
              <c:f>Munka1!$C$2:$H$2</c:f>
              <c:numCache>
                <c:formatCode>General</c:formatCode>
                <c:ptCount val="6"/>
                <c:pt idx="0">
                  <c:v>14.2</c:v>
                </c:pt>
                <c:pt idx="1">
                  <c:v>15.9</c:v>
                </c:pt>
                <c:pt idx="2">
                  <c:v>71</c:v>
                </c:pt>
                <c:pt idx="3">
                  <c:v>64.599999999999994</c:v>
                </c:pt>
                <c:pt idx="4">
                  <c:v>14.9</c:v>
                </c:pt>
                <c:pt idx="5">
                  <c:v>19.600000000000001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9D0-4245-B911-CED05BA5942B}"/>
            </c:ext>
          </c:extLst>
        </c:ser>
        <c:ser>
          <c:idx val="1"/>
          <c:order val="1"/>
          <c:tx>
            <c:strRef>
              <c:f>Munka1!$B$3</c:f>
              <c:strCache>
                <c:ptCount val="1"/>
                <c:pt idx="0">
                  <c:v>Magyarország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Munka1!$C$1:$H$1</c:f>
              <c:strCache>
                <c:ptCount val="6"/>
                <c:pt idx="0">
                  <c:v> 0-14               2009      </c:v>
                </c:pt>
                <c:pt idx="1">
                  <c:v> 0-14               2019</c:v>
                </c:pt>
                <c:pt idx="2">
                  <c:v>15-64                2009 </c:v>
                </c:pt>
                <c:pt idx="3">
                  <c:v>15-64               2019 </c:v>
                </c:pt>
                <c:pt idx="4">
                  <c:v>65 éves vagy felette  2009</c:v>
                </c:pt>
                <c:pt idx="5">
                  <c:v>65 éves vagy felette  2019</c:v>
                </c:pt>
              </c:strCache>
            </c:strRef>
          </c:cat>
          <c:val>
            <c:numRef>
              <c:f>Munka1!$C$3:$H$3</c:f>
              <c:numCache>
                <c:formatCode>General</c:formatCode>
                <c:ptCount val="6"/>
                <c:pt idx="0">
                  <c:v>14.9</c:v>
                </c:pt>
                <c:pt idx="1">
                  <c:v>14.5</c:v>
                </c:pt>
                <c:pt idx="2">
                  <c:v>68.8</c:v>
                </c:pt>
                <c:pt idx="3">
                  <c:v>66</c:v>
                </c:pt>
                <c:pt idx="4">
                  <c:v>16.399999999999999</c:v>
                </c:pt>
                <c:pt idx="5">
                  <c:v>19.3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9D0-4245-B911-CED05BA5942B}"/>
            </c:ext>
          </c:extLst>
        </c:ser>
        <c:ser>
          <c:idx val="2"/>
          <c:order val="2"/>
          <c:tx>
            <c:strRef>
              <c:f>Munka1!$B$4</c:f>
              <c:strCache>
                <c:ptCount val="1"/>
                <c:pt idx="0">
                  <c:v>Lengyelország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Munka1!$C$1:$H$1</c:f>
              <c:strCache>
                <c:ptCount val="6"/>
                <c:pt idx="0">
                  <c:v> 0-14               2009      </c:v>
                </c:pt>
                <c:pt idx="1">
                  <c:v> 0-14               2019</c:v>
                </c:pt>
                <c:pt idx="2">
                  <c:v>15-64                2009 </c:v>
                </c:pt>
                <c:pt idx="3">
                  <c:v>15-64               2019 </c:v>
                </c:pt>
                <c:pt idx="4">
                  <c:v>65 éves vagy felette  2009</c:v>
                </c:pt>
                <c:pt idx="5">
                  <c:v>65 éves vagy felette  2019</c:v>
                </c:pt>
              </c:strCache>
            </c:strRef>
          </c:cat>
          <c:val>
            <c:numRef>
              <c:f>Munka1!$C$4:$H$4</c:f>
              <c:numCache>
                <c:formatCode>General</c:formatCode>
                <c:ptCount val="6"/>
                <c:pt idx="0">
                  <c:v>15.3</c:v>
                </c:pt>
                <c:pt idx="1">
                  <c:v>15.4</c:v>
                </c:pt>
                <c:pt idx="2">
                  <c:v>71.099999999999994</c:v>
                </c:pt>
                <c:pt idx="3">
                  <c:v>67</c:v>
                </c:pt>
                <c:pt idx="4">
                  <c:v>13.5</c:v>
                </c:pt>
                <c:pt idx="5">
                  <c:v>17.7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9D0-4245-B911-CED05BA5942B}"/>
            </c:ext>
          </c:extLst>
        </c:ser>
        <c:ser>
          <c:idx val="3"/>
          <c:order val="3"/>
          <c:tx>
            <c:strRef>
              <c:f>Munka1!$B$5</c:f>
              <c:strCache>
                <c:ptCount val="1"/>
                <c:pt idx="0">
                  <c:v>Szlovákia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Munka1!$C$1:$H$1</c:f>
              <c:strCache>
                <c:ptCount val="6"/>
                <c:pt idx="0">
                  <c:v> 0-14               2009      </c:v>
                </c:pt>
                <c:pt idx="1">
                  <c:v> 0-14               2019</c:v>
                </c:pt>
                <c:pt idx="2">
                  <c:v>15-64                2009 </c:v>
                </c:pt>
                <c:pt idx="3">
                  <c:v>15-64               2019 </c:v>
                </c:pt>
                <c:pt idx="4">
                  <c:v>65 éves vagy felette  2009</c:v>
                </c:pt>
                <c:pt idx="5">
                  <c:v>65 éves vagy felette  2019</c:v>
                </c:pt>
              </c:strCache>
            </c:strRef>
          </c:cat>
          <c:val>
            <c:numRef>
              <c:f>Munka1!$C$5:$H$5</c:f>
              <c:numCache>
                <c:formatCode>General</c:formatCode>
                <c:ptCount val="6"/>
                <c:pt idx="0">
                  <c:v>15.6</c:v>
                </c:pt>
                <c:pt idx="1">
                  <c:v>15.7</c:v>
                </c:pt>
                <c:pt idx="2">
                  <c:v>72.099999999999994</c:v>
                </c:pt>
                <c:pt idx="3">
                  <c:v>68.2</c:v>
                </c:pt>
                <c:pt idx="4">
                  <c:v>12.2</c:v>
                </c:pt>
                <c:pt idx="5">
                  <c:v>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79D0-4245-B911-CED05BA594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78577584"/>
        <c:axId val="378578128"/>
      </c:barChart>
      <c:catAx>
        <c:axId val="378577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378578128"/>
        <c:crosses val="autoZero"/>
        <c:auto val="1"/>
        <c:lblAlgn val="ctr"/>
        <c:lblOffset val="100"/>
        <c:noMultiLvlLbl val="0"/>
      </c:catAx>
      <c:valAx>
        <c:axId val="3785781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3785775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u-HU" b="1" dirty="0"/>
              <a:t>Összesen, férfi, nő</a:t>
            </a:r>
          </a:p>
          <a:p>
            <a:pPr>
              <a:defRPr/>
            </a:pPr>
            <a:r>
              <a:rPr lang="hu-HU" b="1" dirty="0" err="1"/>
              <a:t>Forrás:KSH</a:t>
            </a:r>
            <a:endParaRPr lang="hu-HU" b="1" dirty="0"/>
          </a:p>
        </c:rich>
      </c:tx>
      <c:layout>
        <c:manualLayout>
          <c:xMode val="edge"/>
          <c:yMode val="edge"/>
          <c:x val="0.57750294800106505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'2.1.25.'!$B$2:$B$4</c:f>
              <c:strCache>
                <c:ptCount val="3"/>
                <c:pt idx="0">
                  <c:v>15–19</c:v>
                </c:pt>
                <c:pt idx="1">
                  <c:v>évesek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'2.1.25.'!$A$5:$A$19</c:f>
              <c:strCache>
                <c:ptCount val="14"/>
                <c:pt idx="0">
                  <c:v>2000</c:v>
                </c:pt>
                <c:pt idx="1">
                  <c:v>2010</c:v>
                </c:pt>
                <c:pt idx="2">
                  <c:v>2011</c:v>
                </c:pt>
                <c:pt idx="3">
                  <c:v>2019</c:v>
                </c:pt>
                <c:pt idx="4">
                  <c:v>Férfi</c:v>
                </c:pt>
                <c:pt idx="5">
                  <c:v>2000</c:v>
                </c:pt>
                <c:pt idx="6">
                  <c:v>2010</c:v>
                </c:pt>
                <c:pt idx="7">
                  <c:v>2011</c:v>
                </c:pt>
                <c:pt idx="8">
                  <c:v>2019</c:v>
                </c:pt>
                <c:pt idx="9">
                  <c:v>Nő</c:v>
                </c:pt>
                <c:pt idx="10">
                  <c:v>2000</c:v>
                </c:pt>
                <c:pt idx="11">
                  <c:v>2010</c:v>
                </c:pt>
                <c:pt idx="12">
                  <c:v>2011</c:v>
                </c:pt>
                <c:pt idx="13">
                  <c:v>2019</c:v>
                </c:pt>
              </c:strCache>
            </c:strRef>
          </c:cat>
          <c:val>
            <c:numRef>
              <c:f>'2.1.25.'!$B$5:$B$19</c:f>
              <c:numCache>
                <c:formatCode>#,##0.0</c:formatCode>
                <c:ptCount val="15"/>
                <c:pt idx="0">
                  <c:v>72.2</c:v>
                </c:pt>
                <c:pt idx="1">
                  <c:v>21.655000000000001</c:v>
                </c:pt>
                <c:pt idx="2">
                  <c:v>19.466999999999999</c:v>
                </c:pt>
                <c:pt idx="3">
                  <c:v>39.090800000000002</c:v>
                </c:pt>
                <c:pt idx="5">
                  <c:v>38.6</c:v>
                </c:pt>
                <c:pt idx="6">
                  <c:v>12.682</c:v>
                </c:pt>
                <c:pt idx="7">
                  <c:v>12.164</c:v>
                </c:pt>
                <c:pt idx="8">
                  <c:v>25.457799999999999</c:v>
                </c:pt>
                <c:pt idx="10">
                  <c:v>33.6</c:v>
                </c:pt>
                <c:pt idx="11">
                  <c:v>8.9730000000000008</c:v>
                </c:pt>
                <c:pt idx="12">
                  <c:v>7.3029999999999999</c:v>
                </c:pt>
                <c:pt idx="13">
                  <c:v>13.632999999999999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878-433A-88A9-1B1B2F4DF0A3}"/>
            </c:ext>
          </c:extLst>
        </c:ser>
        <c:ser>
          <c:idx val="1"/>
          <c:order val="1"/>
          <c:tx>
            <c:strRef>
              <c:f>'2.1.25.'!$C$2:$C$4</c:f>
              <c:strCache>
                <c:ptCount val="3"/>
                <c:pt idx="0">
                  <c:v>20–24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'2.1.25.'!$A$5:$A$19</c:f>
              <c:strCache>
                <c:ptCount val="14"/>
                <c:pt idx="0">
                  <c:v>2000</c:v>
                </c:pt>
                <c:pt idx="1">
                  <c:v>2010</c:v>
                </c:pt>
                <c:pt idx="2">
                  <c:v>2011</c:v>
                </c:pt>
                <c:pt idx="3">
                  <c:v>2019</c:v>
                </c:pt>
                <c:pt idx="4">
                  <c:v>Férfi</c:v>
                </c:pt>
                <c:pt idx="5">
                  <c:v>2000</c:v>
                </c:pt>
                <c:pt idx="6">
                  <c:v>2010</c:v>
                </c:pt>
                <c:pt idx="7">
                  <c:v>2011</c:v>
                </c:pt>
                <c:pt idx="8">
                  <c:v>2019</c:v>
                </c:pt>
                <c:pt idx="9">
                  <c:v>Nő</c:v>
                </c:pt>
                <c:pt idx="10">
                  <c:v>2000</c:v>
                </c:pt>
                <c:pt idx="11">
                  <c:v>2010</c:v>
                </c:pt>
                <c:pt idx="12">
                  <c:v>2011</c:v>
                </c:pt>
                <c:pt idx="13">
                  <c:v>2019</c:v>
                </c:pt>
              </c:strCache>
            </c:strRef>
          </c:cat>
          <c:val>
            <c:numRef>
              <c:f>'2.1.25.'!$C$5:$C$19</c:f>
              <c:numCache>
                <c:formatCode>#,##0.0</c:formatCode>
                <c:ptCount val="15"/>
                <c:pt idx="0">
                  <c:v>469.9</c:v>
                </c:pt>
                <c:pt idx="1">
                  <c:v>274.625</c:v>
                </c:pt>
                <c:pt idx="2">
                  <c:v>267.16899999999998</c:v>
                </c:pt>
                <c:pt idx="3">
                  <c:v>285.98500000000001</c:v>
                </c:pt>
                <c:pt idx="5">
                  <c:v>269.5</c:v>
                </c:pt>
                <c:pt idx="6">
                  <c:v>154.797</c:v>
                </c:pt>
                <c:pt idx="7">
                  <c:v>150.47499999999999</c:v>
                </c:pt>
                <c:pt idx="8">
                  <c:v>167.601</c:v>
                </c:pt>
                <c:pt idx="10">
                  <c:v>200.4</c:v>
                </c:pt>
                <c:pt idx="11">
                  <c:v>119.828</c:v>
                </c:pt>
                <c:pt idx="12">
                  <c:v>116.694</c:v>
                </c:pt>
                <c:pt idx="13">
                  <c:v>118.384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878-433A-88A9-1B1B2F4DF0A3}"/>
            </c:ext>
          </c:extLst>
        </c:ser>
        <c:ser>
          <c:idx val="2"/>
          <c:order val="2"/>
          <c:tx>
            <c:strRef>
              <c:f>'2.1.25.'!$D$2:$D$4</c:f>
              <c:strCache>
                <c:ptCount val="3"/>
                <c:pt idx="0">
                  <c:v>25–29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'2.1.25.'!$A$5:$A$19</c:f>
              <c:strCache>
                <c:ptCount val="14"/>
                <c:pt idx="0">
                  <c:v>2000</c:v>
                </c:pt>
                <c:pt idx="1">
                  <c:v>2010</c:v>
                </c:pt>
                <c:pt idx="2">
                  <c:v>2011</c:v>
                </c:pt>
                <c:pt idx="3">
                  <c:v>2019</c:v>
                </c:pt>
                <c:pt idx="4">
                  <c:v>Férfi</c:v>
                </c:pt>
                <c:pt idx="5">
                  <c:v>2000</c:v>
                </c:pt>
                <c:pt idx="6">
                  <c:v>2010</c:v>
                </c:pt>
                <c:pt idx="7">
                  <c:v>2011</c:v>
                </c:pt>
                <c:pt idx="8">
                  <c:v>2019</c:v>
                </c:pt>
                <c:pt idx="9">
                  <c:v>Nő</c:v>
                </c:pt>
                <c:pt idx="10">
                  <c:v>2000</c:v>
                </c:pt>
                <c:pt idx="11">
                  <c:v>2010</c:v>
                </c:pt>
                <c:pt idx="12">
                  <c:v>2011</c:v>
                </c:pt>
                <c:pt idx="13">
                  <c:v>2019</c:v>
                </c:pt>
              </c:strCache>
            </c:strRef>
          </c:cat>
          <c:val>
            <c:numRef>
              <c:f>'2.1.25.'!$D$5:$D$19</c:f>
              <c:numCache>
                <c:formatCode>#,##0.0</c:formatCode>
                <c:ptCount val="15"/>
                <c:pt idx="0">
                  <c:v>570.79999999999995</c:v>
                </c:pt>
                <c:pt idx="1">
                  <c:v>497.34899999999999</c:v>
                </c:pt>
                <c:pt idx="2">
                  <c:v>471.00200000000001</c:v>
                </c:pt>
                <c:pt idx="3">
                  <c:v>499.87099999999998</c:v>
                </c:pt>
                <c:pt idx="5">
                  <c:v>342.3</c:v>
                </c:pt>
                <c:pt idx="6">
                  <c:v>283.40199999999999</c:v>
                </c:pt>
                <c:pt idx="7">
                  <c:v>268.673</c:v>
                </c:pt>
                <c:pt idx="8">
                  <c:v>283.38099999999997</c:v>
                </c:pt>
                <c:pt idx="10">
                  <c:v>228.5</c:v>
                </c:pt>
                <c:pt idx="11">
                  <c:v>213.947</c:v>
                </c:pt>
                <c:pt idx="12">
                  <c:v>202.33</c:v>
                </c:pt>
                <c:pt idx="13">
                  <c:v>216.49100000000001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878-433A-88A9-1B1B2F4DF0A3}"/>
            </c:ext>
          </c:extLst>
        </c:ser>
        <c:ser>
          <c:idx val="3"/>
          <c:order val="3"/>
          <c:tx>
            <c:strRef>
              <c:f>'2.1.25.'!$E$2:$E$4</c:f>
              <c:strCache>
                <c:ptCount val="3"/>
                <c:pt idx="0">
                  <c:v>30–34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'2.1.25.'!$A$5:$A$19</c:f>
              <c:strCache>
                <c:ptCount val="14"/>
                <c:pt idx="0">
                  <c:v>2000</c:v>
                </c:pt>
                <c:pt idx="1">
                  <c:v>2010</c:v>
                </c:pt>
                <c:pt idx="2">
                  <c:v>2011</c:v>
                </c:pt>
                <c:pt idx="3">
                  <c:v>2019</c:v>
                </c:pt>
                <c:pt idx="4">
                  <c:v>Férfi</c:v>
                </c:pt>
                <c:pt idx="5">
                  <c:v>2000</c:v>
                </c:pt>
                <c:pt idx="6">
                  <c:v>2010</c:v>
                </c:pt>
                <c:pt idx="7">
                  <c:v>2011</c:v>
                </c:pt>
                <c:pt idx="8">
                  <c:v>2019</c:v>
                </c:pt>
                <c:pt idx="9">
                  <c:v>Nő</c:v>
                </c:pt>
                <c:pt idx="10">
                  <c:v>2000</c:v>
                </c:pt>
                <c:pt idx="11">
                  <c:v>2010</c:v>
                </c:pt>
                <c:pt idx="12">
                  <c:v>2011</c:v>
                </c:pt>
                <c:pt idx="13">
                  <c:v>2019</c:v>
                </c:pt>
              </c:strCache>
            </c:strRef>
          </c:cat>
          <c:val>
            <c:numRef>
              <c:f>'2.1.25.'!$E$5:$E$19</c:f>
              <c:numCache>
                <c:formatCode>#,##0.0</c:formatCode>
                <c:ptCount val="15"/>
                <c:pt idx="0">
                  <c:v>533</c:v>
                </c:pt>
                <c:pt idx="1">
                  <c:v>606.81799999999998</c:v>
                </c:pt>
                <c:pt idx="2">
                  <c:v>602.65</c:v>
                </c:pt>
                <c:pt idx="3">
                  <c:v>502.75900000000001</c:v>
                </c:pt>
                <c:pt idx="5">
                  <c:v>312.7</c:v>
                </c:pt>
                <c:pt idx="6">
                  <c:v>357.32100000000003</c:v>
                </c:pt>
                <c:pt idx="7">
                  <c:v>355.084</c:v>
                </c:pt>
                <c:pt idx="8">
                  <c:v>295.84699999999998</c:v>
                </c:pt>
                <c:pt idx="10">
                  <c:v>220.3</c:v>
                </c:pt>
                <c:pt idx="11">
                  <c:v>249.49700000000001</c:v>
                </c:pt>
                <c:pt idx="12">
                  <c:v>247.566</c:v>
                </c:pt>
                <c:pt idx="13">
                  <c:v>206.91200000000001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0878-433A-88A9-1B1B2F4DF0A3}"/>
            </c:ext>
          </c:extLst>
        </c:ser>
        <c:ser>
          <c:idx val="4"/>
          <c:order val="4"/>
          <c:tx>
            <c:strRef>
              <c:f>'2.1.25.'!$F$2:$F$4</c:f>
              <c:strCache>
                <c:ptCount val="3"/>
                <c:pt idx="0">
                  <c:v>35–39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'2.1.25.'!$A$5:$A$19</c:f>
              <c:strCache>
                <c:ptCount val="14"/>
                <c:pt idx="0">
                  <c:v>2000</c:v>
                </c:pt>
                <c:pt idx="1">
                  <c:v>2010</c:v>
                </c:pt>
                <c:pt idx="2">
                  <c:v>2011</c:v>
                </c:pt>
                <c:pt idx="3">
                  <c:v>2019</c:v>
                </c:pt>
                <c:pt idx="4">
                  <c:v>Férfi</c:v>
                </c:pt>
                <c:pt idx="5">
                  <c:v>2000</c:v>
                </c:pt>
                <c:pt idx="6">
                  <c:v>2010</c:v>
                </c:pt>
                <c:pt idx="7">
                  <c:v>2011</c:v>
                </c:pt>
                <c:pt idx="8">
                  <c:v>2019</c:v>
                </c:pt>
                <c:pt idx="9">
                  <c:v>Nő</c:v>
                </c:pt>
                <c:pt idx="10">
                  <c:v>2000</c:v>
                </c:pt>
                <c:pt idx="11">
                  <c:v>2010</c:v>
                </c:pt>
                <c:pt idx="12">
                  <c:v>2011</c:v>
                </c:pt>
                <c:pt idx="13">
                  <c:v>2019</c:v>
                </c:pt>
              </c:strCache>
            </c:strRef>
          </c:cat>
          <c:val>
            <c:numRef>
              <c:f>'2.1.25.'!$F$5:$F$19</c:f>
              <c:numCache>
                <c:formatCode>#,##0.0</c:formatCode>
                <c:ptCount val="15"/>
                <c:pt idx="0">
                  <c:v>503.1</c:v>
                </c:pt>
                <c:pt idx="1">
                  <c:v>652.73099999999999</c:v>
                </c:pt>
                <c:pt idx="2">
                  <c:v>667.95899999999995</c:v>
                </c:pt>
                <c:pt idx="3">
                  <c:v>566.26900000000001</c:v>
                </c:pt>
                <c:pt idx="5">
                  <c:v>266.7</c:v>
                </c:pt>
                <c:pt idx="6">
                  <c:v>361.39499999999998</c:v>
                </c:pt>
                <c:pt idx="7">
                  <c:v>375.90800000000002</c:v>
                </c:pt>
                <c:pt idx="8">
                  <c:v>317.54899999999998</c:v>
                </c:pt>
                <c:pt idx="10">
                  <c:v>236.4</c:v>
                </c:pt>
                <c:pt idx="11">
                  <c:v>291.33699999999999</c:v>
                </c:pt>
                <c:pt idx="12">
                  <c:v>292.05099999999999</c:v>
                </c:pt>
                <c:pt idx="13">
                  <c:v>248.72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0878-433A-88A9-1B1B2F4DF0A3}"/>
            </c:ext>
          </c:extLst>
        </c:ser>
        <c:ser>
          <c:idx val="5"/>
          <c:order val="5"/>
          <c:tx>
            <c:strRef>
              <c:f>'2.1.25.'!$G$2:$G$4</c:f>
              <c:strCache>
                <c:ptCount val="3"/>
                <c:pt idx="0">
                  <c:v>40–44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'2.1.25.'!$A$5:$A$19</c:f>
              <c:strCache>
                <c:ptCount val="14"/>
                <c:pt idx="0">
                  <c:v>2000</c:v>
                </c:pt>
                <c:pt idx="1">
                  <c:v>2010</c:v>
                </c:pt>
                <c:pt idx="2">
                  <c:v>2011</c:v>
                </c:pt>
                <c:pt idx="3">
                  <c:v>2019</c:v>
                </c:pt>
                <c:pt idx="4">
                  <c:v>Férfi</c:v>
                </c:pt>
                <c:pt idx="5">
                  <c:v>2000</c:v>
                </c:pt>
                <c:pt idx="6">
                  <c:v>2010</c:v>
                </c:pt>
                <c:pt idx="7">
                  <c:v>2011</c:v>
                </c:pt>
                <c:pt idx="8">
                  <c:v>2019</c:v>
                </c:pt>
                <c:pt idx="9">
                  <c:v>Nő</c:v>
                </c:pt>
                <c:pt idx="10">
                  <c:v>2000</c:v>
                </c:pt>
                <c:pt idx="11">
                  <c:v>2010</c:v>
                </c:pt>
                <c:pt idx="12">
                  <c:v>2011</c:v>
                </c:pt>
                <c:pt idx="13">
                  <c:v>2019</c:v>
                </c:pt>
              </c:strCache>
            </c:strRef>
          </c:cat>
          <c:val>
            <c:numRef>
              <c:f>'2.1.25.'!$G$5:$G$19</c:f>
              <c:numCache>
                <c:formatCode>#,##0.0</c:formatCode>
                <c:ptCount val="15"/>
                <c:pt idx="0">
                  <c:v>600.79999999999995</c:v>
                </c:pt>
                <c:pt idx="1">
                  <c:v>593.99</c:v>
                </c:pt>
                <c:pt idx="2">
                  <c:v>602.34400000000005</c:v>
                </c:pt>
                <c:pt idx="3">
                  <c:v>759.577</c:v>
                </c:pt>
                <c:pt idx="5">
                  <c:v>302.60000000000002</c:v>
                </c:pt>
                <c:pt idx="6">
                  <c:v>305.755</c:v>
                </c:pt>
                <c:pt idx="7">
                  <c:v>310.85899999999998</c:v>
                </c:pt>
                <c:pt idx="8">
                  <c:v>402.68900000000002</c:v>
                </c:pt>
                <c:pt idx="10">
                  <c:v>298.2</c:v>
                </c:pt>
                <c:pt idx="11">
                  <c:v>288.23599999999999</c:v>
                </c:pt>
                <c:pt idx="12">
                  <c:v>291.48500000000001</c:v>
                </c:pt>
                <c:pt idx="13">
                  <c:v>356.887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0878-433A-88A9-1B1B2F4DF0A3}"/>
            </c:ext>
          </c:extLst>
        </c:ser>
        <c:ser>
          <c:idx val="6"/>
          <c:order val="6"/>
          <c:tx>
            <c:strRef>
              <c:f>'2.1.25.'!$H$2:$H$4</c:f>
              <c:strCache>
                <c:ptCount val="3"/>
                <c:pt idx="0">
                  <c:v>45–49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'2.1.25.'!$A$5:$A$19</c:f>
              <c:strCache>
                <c:ptCount val="14"/>
                <c:pt idx="0">
                  <c:v>2000</c:v>
                </c:pt>
                <c:pt idx="1">
                  <c:v>2010</c:v>
                </c:pt>
                <c:pt idx="2">
                  <c:v>2011</c:v>
                </c:pt>
                <c:pt idx="3">
                  <c:v>2019</c:v>
                </c:pt>
                <c:pt idx="4">
                  <c:v>Férfi</c:v>
                </c:pt>
                <c:pt idx="5">
                  <c:v>2000</c:v>
                </c:pt>
                <c:pt idx="6">
                  <c:v>2010</c:v>
                </c:pt>
                <c:pt idx="7">
                  <c:v>2011</c:v>
                </c:pt>
                <c:pt idx="8">
                  <c:v>2019</c:v>
                </c:pt>
                <c:pt idx="9">
                  <c:v>Nő</c:v>
                </c:pt>
                <c:pt idx="10">
                  <c:v>2000</c:v>
                </c:pt>
                <c:pt idx="11">
                  <c:v>2010</c:v>
                </c:pt>
                <c:pt idx="12">
                  <c:v>2011</c:v>
                </c:pt>
                <c:pt idx="13">
                  <c:v>2019</c:v>
                </c:pt>
              </c:strCache>
            </c:strRef>
          </c:cat>
          <c:val>
            <c:numRef>
              <c:f>'2.1.25.'!$H$5:$H$19</c:f>
              <c:numCache>
                <c:formatCode>#,##0.0</c:formatCode>
                <c:ptCount val="15"/>
                <c:pt idx="0">
                  <c:v>623.79999999999995</c:v>
                </c:pt>
                <c:pt idx="1">
                  <c:v>528.69600000000003</c:v>
                </c:pt>
                <c:pt idx="2">
                  <c:v>511.22800000000001</c:v>
                </c:pt>
                <c:pt idx="3">
                  <c:v>661.64499999999998</c:v>
                </c:pt>
                <c:pt idx="5">
                  <c:v>310.89999999999998</c:v>
                </c:pt>
                <c:pt idx="6">
                  <c:v>261.55</c:v>
                </c:pt>
                <c:pt idx="7">
                  <c:v>255.54900000000001</c:v>
                </c:pt>
                <c:pt idx="8">
                  <c:v>337.721</c:v>
                </c:pt>
                <c:pt idx="10">
                  <c:v>312.89999999999998</c:v>
                </c:pt>
                <c:pt idx="11">
                  <c:v>267.14499999999998</c:v>
                </c:pt>
                <c:pt idx="12">
                  <c:v>255.679</c:v>
                </c:pt>
                <c:pt idx="13">
                  <c:v>323.92399999999998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0878-433A-88A9-1B1B2F4DF0A3}"/>
            </c:ext>
          </c:extLst>
        </c:ser>
        <c:ser>
          <c:idx val="7"/>
          <c:order val="7"/>
          <c:tx>
            <c:strRef>
              <c:f>'2.1.25.'!$I$2:$I$4</c:f>
              <c:strCache>
                <c:ptCount val="3"/>
                <c:pt idx="0">
                  <c:v>50–54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'2.1.25.'!$A$5:$A$19</c:f>
              <c:strCache>
                <c:ptCount val="14"/>
                <c:pt idx="0">
                  <c:v>2000</c:v>
                </c:pt>
                <c:pt idx="1">
                  <c:v>2010</c:v>
                </c:pt>
                <c:pt idx="2">
                  <c:v>2011</c:v>
                </c:pt>
                <c:pt idx="3">
                  <c:v>2019</c:v>
                </c:pt>
                <c:pt idx="4">
                  <c:v>Férfi</c:v>
                </c:pt>
                <c:pt idx="5">
                  <c:v>2000</c:v>
                </c:pt>
                <c:pt idx="6">
                  <c:v>2010</c:v>
                </c:pt>
                <c:pt idx="7">
                  <c:v>2011</c:v>
                </c:pt>
                <c:pt idx="8">
                  <c:v>2019</c:v>
                </c:pt>
                <c:pt idx="9">
                  <c:v>Nő</c:v>
                </c:pt>
                <c:pt idx="10">
                  <c:v>2000</c:v>
                </c:pt>
                <c:pt idx="11">
                  <c:v>2010</c:v>
                </c:pt>
                <c:pt idx="12">
                  <c:v>2011</c:v>
                </c:pt>
                <c:pt idx="13">
                  <c:v>2019</c:v>
                </c:pt>
              </c:strCache>
            </c:strRef>
          </c:cat>
          <c:val>
            <c:numRef>
              <c:f>'2.1.25.'!$I$5:$I$19</c:f>
              <c:numCache>
                <c:formatCode>#,##0.0</c:formatCode>
                <c:ptCount val="15"/>
                <c:pt idx="0">
                  <c:v>470.1</c:v>
                </c:pt>
                <c:pt idx="1">
                  <c:v>495.26900000000001</c:v>
                </c:pt>
                <c:pt idx="2">
                  <c:v>501.98099999999999</c:v>
                </c:pt>
                <c:pt idx="3">
                  <c:v>564.13</c:v>
                </c:pt>
                <c:pt idx="5">
                  <c:v>237.3</c:v>
                </c:pt>
                <c:pt idx="6">
                  <c:v>237.27799999999999</c:v>
                </c:pt>
                <c:pt idx="7">
                  <c:v>243.61600000000001</c:v>
                </c:pt>
                <c:pt idx="8">
                  <c:v>288.56900000000002</c:v>
                </c:pt>
                <c:pt idx="10">
                  <c:v>232.8</c:v>
                </c:pt>
                <c:pt idx="11">
                  <c:v>257.99099999999999</c:v>
                </c:pt>
                <c:pt idx="12">
                  <c:v>258.36500000000001</c:v>
                </c:pt>
                <c:pt idx="13">
                  <c:v>275.56200000000001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0878-433A-88A9-1B1B2F4DF0A3}"/>
            </c:ext>
          </c:extLst>
        </c:ser>
        <c:ser>
          <c:idx val="8"/>
          <c:order val="8"/>
          <c:tx>
            <c:strRef>
              <c:f>'2.1.25.'!$J$2:$J$4</c:f>
              <c:strCache>
                <c:ptCount val="3"/>
                <c:pt idx="0">
                  <c:v>55–59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'2.1.25.'!$A$5:$A$19</c:f>
              <c:strCache>
                <c:ptCount val="14"/>
                <c:pt idx="0">
                  <c:v>2000</c:v>
                </c:pt>
                <c:pt idx="1">
                  <c:v>2010</c:v>
                </c:pt>
                <c:pt idx="2">
                  <c:v>2011</c:v>
                </c:pt>
                <c:pt idx="3">
                  <c:v>2019</c:v>
                </c:pt>
                <c:pt idx="4">
                  <c:v>Férfi</c:v>
                </c:pt>
                <c:pt idx="5">
                  <c:v>2000</c:v>
                </c:pt>
                <c:pt idx="6">
                  <c:v>2010</c:v>
                </c:pt>
                <c:pt idx="7">
                  <c:v>2011</c:v>
                </c:pt>
                <c:pt idx="8">
                  <c:v>2019</c:v>
                </c:pt>
                <c:pt idx="9">
                  <c:v>Nő</c:v>
                </c:pt>
                <c:pt idx="10">
                  <c:v>2000</c:v>
                </c:pt>
                <c:pt idx="11">
                  <c:v>2010</c:v>
                </c:pt>
                <c:pt idx="12">
                  <c:v>2011</c:v>
                </c:pt>
                <c:pt idx="13">
                  <c:v>2019</c:v>
                </c:pt>
              </c:strCache>
            </c:strRef>
          </c:cat>
          <c:val>
            <c:numRef>
              <c:f>'2.1.25.'!$J$5:$J$19</c:f>
              <c:numCache>
                <c:formatCode>#,##0.0</c:formatCode>
                <c:ptCount val="15"/>
                <c:pt idx="0">
                  <c:v>211.1</c:v>
                </c:pt>
                <c:pt idx="1">
                  <c:v>417.35199999999998</c:v>
                </c:pt>
                <c:pt idx="2">
                  <c:v>452.15</c:v>
                </c:pt>
                <c:pt idx="3">
                  <c:v>431.5</c:v>
                </c:pt>
                <c:pt idx="5">
                  <c:v>143.6</c:v>
                </c:pt>
                <c:pt idx="6">
                  <c:v>214.88300000000001</c:v>
                </c:pt>
                <c:pt idx="7">
                  <c:v>227.255</c:v>
                </c:pt>
                <c:pt idx="8">
                  <c:v>221.989</c:v>
                </c:pt>
                <c:pt idx="10">
                  <c:v>67.5</c:v>
                </c:pt>
                <c:pt idx="11">
                  <c:v>202.46899999999999</c:v>
                </c:pt>
                <c:pt idx="12">
                  <c:v>224.89500000000001</c:v>
                </c:pt>
                <c:pt idx="13">
                  <c:v>209.511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0878-433A-88A9-1B1B2F4DF0A3}"/>
            </c:ext>
          </c:extLst>
        </c:ser>
        <c:ser>
          <c:idx val="9"/>
          <c:order val="9"/>
          <c:tx>
            <c:strRef>
              <c:f>'2.1.25.'!$K$2:$K$4</c:f>
              <c:strCache>
                <c:ptCount val="3"/>
                <c:pt idx="0">
                  <c:v>60–64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'2.1.25.'!$A$5:$A$19</c:f>
              <c:strCache>
                <c:ptCount val="14"/>
                <c:pt idx="0">
                  <c:v>2000</c:v>
                </c:pt>
                <c:pt idx="1">
                  <c:v>2010</c:v>
                </c:pt>
                <c:pt idx="2">
                  <c:v>2011</c:v>
                </c:pt>
                <c:pt idx="3">
                  <c:v>2019</c:v>
                </c:pt>
                <c:pt idx="4">
                  <c:v>Férfi</c:v>
                </c:pt>
                <c:pt idx="5">
                  <c:v>2000</c:v>
                </c:pt>
                <c:pt idx="6">
                  <c:v>2010</c:v>
                </c:pt>
                <c:pt idx="7">
                  <c:v>2011</c:v>
                </c:pt>
                <c:pt idx="8">
                  <c:v>2019</c:v>
                </c:pt>
                <c:pt idx="9">
                  <c:v>Nő</c:v>
                </c:pt>
                <c:pt idx="10">
                  <c:v>2000</c:v>
                </c:pt>
                <c:pt idx="11">
                  <c:v>2010</c:v>
                </c:pt>
                <c:pt idx="12">
                  <c:v>2011</c:v>
                </c:pt>
                <c:pt idx="13">
                  <c:v>2019</c:v>
                </c:pt>
              </c:strCache>
            </c:strRef>
          </c:cat>
          <c:val>
            <c:numRef>
              <c:f>'2.1.25.'!$K$5:$K$19</c:f>
              <c:numCache>
                <c:formatCode>#,##0.0</c:formatCode>
                <c:ptCount val="15"/>
                <c:pt idx="0">
                  <c:v>40.4</c:v>
                </c:pt>
                <c:pt idx="1">
                  <c:v>82.08</c:v>
                </c:pt>
                <c:pt idx="2">
                  <c:v>94.016999999999996</c:v>
                </c:pt>
                <c:pt idx="3">
                  <c:v>283.87299999999999</c:v>
                </c:pt>
                <c:pt idx="5">
                  <c:v>26.1</c:v>
                </c:pt>
                <c:pt idx="6">
                  <c:v>47.536999999999999</c:v>
                </c:pt>
                <c:pt idx="7">
                  <c:v>52.679000000000002</c:v>
                </c:pt>
                <c:pt idx="8">
                  <c:v>180.03700000000001</c:v>
                </c:pt>
                <c:pt idx="10">
                  <c:v>14.3</c:v>
                </c:pt>
                <c:pt idx="11">
                  <c:v>34.542999999999999</c:v>
                </c:pt>
                <c:pt idx="12">
                  <c:v>41.337000000000003</c:v>
                </c:pt>
                <c:pt idx="13">
                  <c:v>103.836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0878-433A-88A9-1B1B2F4DF0A3}"/>
            </c:ext>
          </c:extLst>
        </c:ser>
        <c:ser>
          <c:idx val="10"/>
          <c:order val="10"/>
          <c:tx>
            <c:strRef>
              <c:f>'2.1.25.'!$L$2:$L$4</c:f>
              <c:strCache>
                <c:ptCount val="3"/>
                <c:pt idx="0">
                  <c:v>65–69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'2.1.25.'!$A$5:$A$19</c:f>
              <c:strCache>
                <c:ptCount val="14"/>
                <c:pt idx="0">
                  <c:v>2000</c:v>
                </c:pt>
                <c:pt idx="1">
                  <c:v>2010</c:v>
                </c:pt>
                <c:pt idx="2">
                  <c:v>2011</c:v>
                </c:pt>
                <c:pt idx="3">
                  <c:v>2019</c:v>
                </c:pt>
                <c:pt idx="4">
                  <c:v>Férfi</c:v>
                </c:pt>
                <c:pt idx="5">
                  <c:v>2000</c:v>
                </c:pt>
                <c:pt idx="6">
                  <c:v>2010</c:v>
                </c:pt>
                <c:pt idx="7">
                  <c:v>2011</c:v>
                </c:pt>
                <c:pt idx="8">
                  <c:v>2019</c:v>
                </c:pt>
                <c:pt idx="9">
                  <c:v>Nő</c:v>
                </c:pt>
                <c:pt idx="10">
                  <c:v>2000</c:v>
                </c:pt>
                <c:pt idx="11">
                  <c:v>2010</c:v>
                </c:pt>
                <c:pt idx="12">
                  <c:v>2011</c:v>
                </c:pt>
                <c:pt idx="13">
                  <c:v>2019</c:v>
                </c:pt>
              </c:strCache>
            </c:strRef>
          </c:cat>
          <c:val>
            <c:numRef>
              <c:f>'2.1.25.'!$L$5:$L$19</c:f>
              <c:numCache>
                <c:formatCode>#,##0.0</c:formatCode>
                <c:ptCount val="15"/>
                <c:pt idx="0">
                  <c:v>17.600000000000001</c:v>
                </c:pt>
                <c:pt idx="1">
                  <c:v>24.917000000000002</c:v>
                </c:pt>
                <c:pt idx="2">
                  <c:v>27.052</c:v>
                </c:pt>
                <c:pt idx="3">
                  <c:v>57.150100000000002</c:v>
                </c:pt>
                <c:pt idx="5">
                  <c:v>10.1</c:v>
                </c:pt>
                <c:pt idx="6">
                  <c:v>14.143000000000001</c:v>
                </c:pt>
                <c:pt idx="7">
                  <c:v>15.85</c:v>
                </c:pt>
                <c:pt idx="8">
                  <c:v>33.370400000000004</c:v>
                </c:pt>
                <c:pt idx="10">
                  <c:v>7.5</c:v>
                </c:pt>
                <c:pt idx="11">
                  <c:v>10.773</c:v>
                </c:pt>
                <c:pt idx="12">
                  <c:v>11.201000000000001</c:v>
                </c:pt>
                <c:pt idx="13">
                  <c:v>23.779799999999998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0878-433A-88A9-1B1B2F4DF0A3}"/>
            </c:ext>
          </c:extLst>
        </c:ser>
        <c:ser>
          <c:idx val="11"/>
          <c:order val="11"/>
          <c:tx>
            <c:strRef>
              <c:f>'2.1.25.'!$M$2:$M$4</c:f>
              <c:strCache>
                <c:ptCount val="3"/>
                <c:pt idx="0">
                  <c:v>70–74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'2.1.25.'!$A$5:$A$19</c:f>
              <c:strCache>
                <c:ptCount val="14"/>
                <c:pt idx="0">
                  <c:v>2000</c:v>
                </c:pt>
                <c:pt idx="1">
                  <c:v>2010</c:v>
                </c:pt>
                <c:pt idx="2">
                  <c:v>2011</c:v>
                </c:pt>
                <c:pt idx="3">
                  <c:v>2019</c:v>
                </c:pt>
                <c:pt idx="4">
                  <c:v>Férfi</c:v>
                </c:pt>
                <c:pt idx="5">
                  <c:v>2000</c:v>
                </c:pt>
                <c:pt idx="6">
                  <c:v>2010</c:v>
                </c:pt>
                <c:pt idx="7">
                  <c:v>2011</c:v>
                </c:pt>
                <c:pt idx="8">
                  <c:v>2019</c:v>
                </c:pt>
                <c:pt idx="9">
                  <c:v>Nő</c:v>
                </c:pt>
                <c:pt idx="10">
                  <c:v>2000</c:v>
                </c:pt>
                <c:pt idx="11">
                  <c:v>2010</c:v>
                </c:pt>
                <c:pt idx="12">
                  <c:v>2011</c:v>
                </c:pt>
                <c:pt idx="13">
                  <c:v>2019</c:v>
                </c:pt>
              </c:strCache>
            </c:strRef>
          </c:cat>
          <c:val>
            <c:numRef>
              <c:f>'2.1.25.'!$M$5:$M$19</c:f>
              <c:numCache>
                <c:formatCode>#,##0.0</c:formatCode>
                <c:ptCount val="15"/>
                <c:pt idx="0">
                  <c:v>7.1</c:v>
                </c:pt>
                <c:pt idx="1">
                  <c:v>6.3250000000000002</c:v>
                </c:pt>
                <c:pt idx="2">
                  <c:v>7.9779999999999998</c:v>
                </c:pt>
                <c:pt idx="3">
                  <c:v>20.0061</c:v>
                </c:pt>
                <c:pt idx="5">
                  <c:v>4.3</c:v>
                </c:pt>
                <c:pt idx="6">
                  <c:v>3.5550000000000002</c:v>
                </c:pt>
                <c:pt idx="7">
                  <c:v>4.4039999999999999</c:v>
                </c:pt>
                <c:pt idx="8">
                  <c:v>11.572299999999998</c:v>
                </c:pt>
                <c:pt idx="10">
                  <c:v>2.8</c:v>
                </c:pt>
                <c:pt idx="11">
                  <c:v>2.7709999999999999</c:v>
                </c:pt>
                <c:pt idx="12">
                  <c:v>3.5739999999999998</c:v>
                </c:pt>
                <c:pt idx="13">
                  <c:v>8.4337800000000005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0878-433A-88A9-1B1B2F4DF0A3}"/>
            </c:ext>
          </c:extLst>
        </c:ser>
        <c:ser>
          <c:idx val="12"/>
          <c:order val="12"/>
          <c:tx>
            <c:strRef>
              <c:f>'2.1.25.'!$N$2:$N$4</c:f>
              <c:strCache>
                <c:ptCount val="3"/>
                <c:pt idx="0">
                  <c:v>Összesen</c:v>
                </c:pt>
              </c:strCache>
            </c:strRef>
          </c:tx>
          <c:spPr>
            <a:solidFill>
              <a:schemeClr val="accent1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'2.1.25.'!$A$5:$A$19</c:f>
              <c:strCache>
                <c:ptCount val="14"/>
                <c:pt idx="0">
                  <c:v>2000</c:v>
                </c:pt>
                <c:pt idx="1">
                  <c:v>2010</c:v>
                </c:pt>
                <c:pt idx="2">
                  <c:v>2011</c:v>
                </c:pt>
                <c:pt idx="3">
                  <c:v>2019</c:v>
                </c:pt>
                <c:pt idx="4">
                  <c:v>Férfi</c:v>
                </c:pt>
                <c:pt idx="5">
                  <c:v>2000</c:v>
                </c:pt>
                <c:pt idx="6">
                  <c:v>2010</c:v>
                </c:pt>
                <c:pt idx="7">
                  <c:v>2011</c:v>
                </c:pt>
                <c:pt idx="8">
                  <c:v>2019</c:v>
                </c:pt>
                <c:pt idx="9">
                  <c:v>Nő</c:v>
                </c:pt>
                <c:pt idx="10">
                  <c:v>2000</c:v>
                </c:pt>
                <c:pt idx="11">
                  <c:v>2010</c:v>
                </c:pt>
                <c:pt idx="12">
                  <c:v>2011</c:v>
                </c:pt>
                <c:pt idx="13">
                  <c:v>2019</c:v>
                </c:pt>
              </c:strCache>
            </c:strRef>
          </c:cat>
          <c:val>
            <c:numRef>
              <c:f>'2.1.25.'!$N$5:$N$19</c:f>
              <c:numCache>
                <c:formatCode>#,##0.0</c:formatCode>
                <c:ptCount val="15"/>
                <c:pt idx="0">
                  <c:v>4119.8999999999996</c:v>
                </c:pt>
                <c:pt idx="1">
                  <c:v>4201.8100000000004</c:v>
                </c:pt>
                <c:pt idx="2">
                  <c:v>4225</c:v>
                </c:pt>
                <c:pt idx="3">
                  <c:v>4671.8559999999998</c:v>
                </c:pt>
                <c:pt idx="5">
                  <c:v>2264.6999999999998</c:v>
                </c:pt>
                <c:pt idx="6">
                  <c:v>2254.3000000000002</c:v>
                </c:pt>
                <c:pt idx="7">
                  <c:v>2272.52</c:v>
                </c:pt>
                <c:pt idx="8">
                  <c:v>2565.7840000000001</c:v>
                </c:pt>
                <c:pt idx="10">
                  <c:v>1855.2</c:v>
                </c:pt>
                <c:pt idx="11">
                  <c:v>1947.51</c:v>
                </c:pt>
                <c:pt idx="12">
                  <c:v>1952.48</c:v>
                </c:pt>
                <c:pt idx="13">
                  <c:v>2106.0720000000001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0878-433A-88A9-1B1B2F4DF0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78579760"/>
        <c:axId val="378585200"/>
      </c:barChart>
      <c:catAx>
        <c:axId val="378579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378585200"/>
        <c:crosses val="autoZero"/>
        <c:auto val="1"/>
        <c:lblAlgn val="ctr"/>
        <c:lblOffset val="100"/>
        <c:noMultiLvlLbl val="0"/>
      </c:catAx>
      <c:valAx>
        <c:axId val="3785852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3785797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Férfi,</a:t>
            </a:r>
            <a:r>
              <a:rPr lang="hu-HU" b="1" baseline="0" dirty="0">
                <a:solidFill>
                  <a:schemeClr val="accent1">
                    <a:lumMod val="50000"/>
                  </a:schemeClr>
                </a:solidFill>
              </a:rPr>
              <a:t> nő </a:t>
            </a:r>
            <a:r>
              <a:rPr lang="hu-HU" b="1" baseline="0" dirty="0" err="1">
                <a:solidFill>
                  <a:schemeClr val="accent1">
                    <a:lumMod val="50000"/>
                  </a:schemeClr>
                </a:solidFill>
              </a:rPr>
              <a:t>Forrás:KSH</a:t>
            </a:r>
            <a:endParaRPr lang="hu-HU" b="1" dirty="0">
              <a:solidFill>
                <a:schemeClr val="accent1">
                  <a:lumMod val="50000"/>
                </a:schemeClr>
              </a:solidFill>
            </a:endParaRPr>
          </a:p>
        </c:rich>
      </c:tx>
      <c:layout>
        <c:manualLayout>
          <c:xMode val="edge"/>
          <c:yMode val="edge"/>
          <c:x val="0.45407299631024384"/>
          <c:y val="1.751185899873992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'2.1.29.'!$B$2:$B$4</c:f>
              <c:strCache>
                <c:ptCount val="3"/>
                <c:pt idx="0">
                  <c:v>15–19</c:v>
                </c:pt>
                <c:pt idx="1">
                  <c:v>évesek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'2.1.29.'!$A$5:$A$13</c:f>
              <c:strCache>
                <c:ptCount val="9"/>
                <c:pt idx="0">
                  <c:v>2000</c:v>
                </c:pt>
                <c:pt idx="1">
                  <c:v>2010</c:v>
                </c:pt>
                <c:pt idx="2">
                  <c:v>2011</c:v>
                </c:pt>
                <c:pt idx="3">
                  <c:v>2019</c:v>
                </c:pt>
                <c:pt idx="4">
                  <c:v>Nő</c:v>
                </c:pt>
                <c:pt idx="5">
                  <c:v>2000</c:v>
                </c:pt>
                <c:pt idx="6">
                  <c:v>2010</c:v>
                </c:pt>
                <c:pt idx="7">
                  <c:v>2011</c:v>
                </c:pt>
                <c:pt idx="8">
                  <c:v>2019</c:v>
                </c:pt>
              </c:strCache>
            </c:strRef>
          </c:cat>
          <c:val>
            <c:numRef>
              <c:f>'2.1.29.'!$B$5:$B$13</c:f>
              <c:numCache>
                <c:formatCode>#,##0.0</c:formatCode>
                <c:ptCount val="9"/>
                <c:pt idx="0">
                  <c:v>11.574212893553224</c:v>
                </c:pt>
                <c:pt idx="1">
                  <c:v>4.289604085981499</c:v>
                </c:pt>
                <c:pt idx="2">
                  <c:v>4.1593576999750379</c:v>
                </c:pt>
                <c:pt idx="3">
                  <c:v>10.425491834160566</c:v>
                </c:pt>
                <c:pt idx="5">
                  <c:v>10.344827586206897</c:v>
                </c:pt>
                <c:pt idx="6">
                  <c:v>3.1602859859824606</c:v>
                </c:pt>
                <c:pt idx="7">
                  <c:v>2.6092766340581521</c:v>
                </c:pt>
                <c:pt idx="8">
                  <c:v>5.8674413600172146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C7A-4EF6-8D2F-B1BBDF1BD01E}"/>
            </c:ext>
          </c:extLst>
        </c:ser>
        <c:ser>
          <c:idx val="1"/>
          <c:order val="1"/>
          <c:tx>
            <c:strRef>
              <c:f>'2.1.29.'!$C$2:$C$4</c:f>
              <c:strCache>
                <c:ptCount val="3"/>
                <c:pt idx="0">
                  <c:v>20–24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'2.1.29.'!$A$5:$A$13</c:f>
              <c:strCache>
                <c:ptCount val="9"/>
                <c:pt idx="0">
                  <c:v>2000</c:v>
                </c:pt>
                <c:pt idx="1">
                  <c:v>2010</c:v>
                </c:pt>
                <c:pt idx="2">
                  <c:v>2011</c:v>
                </c:pt>
                <c:pt idx="3">
                  <c:v>2019</c:v>
                </c:pt>
                <c:pt idx="4">
                  <c:v>Nő</c:v>
                </c:pt>
                <c:pt idx="5">
                  <c:v>2000</c:v>
                </c:pt>
                <c:pt idx="6">
                  <c:v>2010</c:v>
                </c:pt>
                <c:pt idx="7">
                  <c:v>2011</c:v>
                </c:pt>
                <c:pt idx="8">
                  <c:v>2019</c:v>
                </c:pt>
              </c:strCache>
            </c:strRef>
          </c:cat>
          <c:val>
            <c:numRef>
              <c:f>'2.1.29.'!$C$5:$C$13</c:f>
              <c:numCache>
                <c:formatCode>#,##0.0</c:formatCode>
                <c:ptCount val="9"/>
                <c:pt idx="0">
                  <c:v>66.807139315815562</c:v>
                </c:pt>
                <c:pt idx="1">
                  <c:v>49.517768202450988</c:v>
                </c:pt>
                <c:pt idx="2">
                  <c:v>48.542201633611619</c:v>
                </c:pt>
                <c:pt idx="3">
                  <c:v>61.138348398958172</c:v>
                </c:pt>
                <c:pt idx="5">
                  <c:v>50.580514891468951</c:v>
                </c:pt>
                <c:pt idx="6">
                  <c:v>39.635491606714631</c:v>
                </c:pt>
                <c:pt idx="7">
                  <c:v>39.177992049849593</c:v>
                </c:pt>
                <c:pt idx="8">
                  <c:v>45.671429894139067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C7A-4EF6-8D2F-B1BBDF1BD01E}"/>
            </c:ext>
          </c:extLst>
        </c:ser>
        <c:ser>
          <c:idx val="2"/>
          <c:order val="2"/>
          <c:tx>
            <c:strRef>
              <c:f>'2.1.29.'!$D$2:$D$4</c:f>
              <c:strCache>
                <c:ptCount val="3"/>
                <c:pt idx="0">
                  <c:v>25–29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'2.1.29.'!$A$5:$A$13</c:f>
              <c:strCache>
                <c:ptCount val="9"/>
                <c:pt idx="0">
                  <c:v>2000</c:v>
                </c:pt>
                <c:pt idx="1">
                  <c:v>2010</c:v>
                </c:pt>
                <c:pt idx="2">
                  <c:v>2011</c:v>
                </c:pt>
                <c:pt idx="3">
                  <c:v>2019</c:v>
                </c:pt>
                <c:pt idx="4">
                  <c:v>Nő</c:v>
                </c:pt>
                <c:pt idx="5">
                  <c:v>2000</c:v>
                </c:pt>
                <c:pt idx="6">
                  <c:v>2010</c:v>
                </c:pt>
                <c:pt idx="7">
                  <c:v>2011</c:v>
                </c:pt>
                <c:pt idx="8">
                  <c:v>2019</c:v>
                </c:pt>
              </c:strCache>
            </c:strRef>
          </c:cat>
          <c:val>
            <c:numRef>
              <c:f>'2.1.29.'!$D$5:$D$13</c:f>
              <c:numCache>
                <c:formatCode>#,##0.0</c:formatCode>
                <c:ptCount val="9"/>
                <c:pt idx="0">
                  <c:v>89.28012519561814</c:v>
                </c:pt>
                <c:pt idx="1">
                  <c:v>86.496401604170345</c:v>
                </c:pt>
                <c:pt idx="2">
                  <c:v>86.628748673998786</c:v>
                </c:pt>
                <c:pt idx="3">
                  <c:v>89.941093203501381</c:v>
                </c:pt>
                <c:pt idx="5">
                  <c:v>61.07992515370222</c:v>
                </c:pt>
                <c:pt idx="6">
                  <c:v>66.698361432561853</c:v>
                </c:pt>
                <c:pt idx="7">
                  <c:v>66.48593585699264</c:v>
                </c:pt>
                <c:pt idx="8">
                  <c:v>72.687257209431948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C7A-4EF6-8D2F-B1BBDF1BD01E}"/>
            </c:ext>
          </c:extLst>
        </c:ser>
        <c:ser>
          <c:idx val="3"/>
          <c:order val="3"/>
          <c:tx>
            <c:strRef>
              <c:f>'2.1.29.'!$E$2:$E$4</c:f>
              <c:strCache>
                <c:ptCount val="3"/>
                <c:pt idx="0">
                  <c:v>30–34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'2.1.29.'!$A$5:$A$13</c:f>
              <c:strCache>
                <c:ptCount val="9"/>
                <c:pt idx="0">
                  <c:v>2000</c:v>
                </c:pt>
                <c:pt idx="1">
                  <c:v>2010</c:v>
                </c:pt>
                <c:pt idx="2">
                  <c:v>2011</c:v>
                </c:pt>
                <c:pt idx="3">
                  <c:v>2019</c:v>
                </c:pt>
                <c:pt idx="4">
                  <c:v>Nő</c:v>
                </c:pt>
                <c:pt idx="5">
                  <c:v>2000</c:v>
                </c:pt>
                <c:pt idx="6">
                  <c:v>2010</c:v>
                </c:pt>
                <c:pt idx="7">
                  <c:v>2011</c:v>
                </c:pt>
                <c:pt idx="8">
                  <c:v>2019</c:v>
                </c:pt>
              </c:strCache>
            </c:strRef>
          </c:cat>
          <c:val>
            <c:numRef>
              <c:f>'2.1.29.'!$E$5:$E$13</c:f>
              <c:numCache>
                <c:formatCode>#,##0.0</c:formatCode>
                <c:ptCount val="9"/>
                <c:pt idx="0">
                  <c:v>90.901162790697683</c:v>
                </c:pt>
                <c:pt idx="1">
                  <c:v>92.890752545051853</c:v>
                </c:pt>
                <c:pt idx="2">
                  <c:v>93.254930180399043</c:v>
                </c:pt>
                <c:pt idx="3">
                  <c:v>95.346243961235885</c:v>
                </c:pt>
                <c:pt idx="5">
                  <c:v>66.435464414957778</c:v>
                </c:pt>
                <c:pt idx="6">
                  <c:v>65.603759048563134</c:v>
                </c:pt>
                <c:pt idx="7">
                  <c:v>65.565460583814016</c:v>
                </c:pt>
                <c:pt idx="8">
                  <c:v>70.180579863513643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C7A-4EF6-8D2F-B1BBDF1BD01E}"/>
            </c:ext>
          </c:extLst>
        </c:ser>
        <c:ser>
          <c:idx val="4"/>
          <c:order val="4"/>
          <c:tx>
            <c:strRef>
              <c:f>'2.1.29.'!$F$2:$F$4</c:f>
              <c:strCache>
                <c:ptCount val="3"/>
                <c:pt idx="0">
                  <c:v>35–39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'2.1.29.'!$A$5:$A$13</c:f>
              <c:strCache>
                <c:ptCount val="9"/>
                <c:pt idx="0">
                  <c:v>2000</c:v>
                </c:pt>
                <c:pt idx="1">
                  <c:v>2010</c:v>
                </c:pt>
                <c:pt idx="2">
                  <c:v>2011</c:v>
                </c:pt>
                <c:pt idx="3">
                  <c:v>2019</c:v>
                </c:pt>
                <c:pt idx="4">
                  <c:v>Nő</c:v>
                </c:pt>
                <c:pt idx="5">
                  <c:v>2000</c:v>
                </c:pt>
                <c:pt idx="6">
                  <c:v>2010</c:v>
                </c:pt>
                <c:pt idx="7">
                  <c:v>2011</c:v>
                </c:pt>
                <c:pt idx="8">
                  <c:v>2019</c:v>
                </c:pt>
              </c:strCache>
            </c:strRef>
          </c:cat>
          <c:val>
            <c:numRef>
              <c:f>'2.1.29.'!$F$5:$F$13</c:f>
              <c:numCache>
                <c:formatCode>#,##0.0</c:formatCode>
                <c:ptCount val="9"/>
                <c:pt idx="0">
                  <c:v>88.25281270681667</c:v>
                </c:pt>
                <c:pt idx="1">
                  <c:v>92.183195592286495</c:v>
                </c:pt>
                <c:pt idx="2">
                  <c:v>93.214505346267543</c:v>
                </c:pt>
                <c:pt idx="3">
                  <c:v>95.391284234178741</c:v>
                </c:pt>
                <c:pt idx="5">
                  <c:v>75.262655205348622</c:v>
                </c:pt>
                <c:pt idx="6">
                  <c:v>75.056291510158218</c:v>
                </c:pt>
                <c:pt idx="7">
                  <c:v>73.323274065668116</c:v>
                </c:pt>
                <c:pt idx="8">
                  <c:v>76.220362408333003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FC7A-4EF6-8D2F-B1BBDF1BD01E}"/>
            </c:ext>
          </c:extLst>
        </c:ser>
        <c:ser>
          <c:idx val="5"/>
          <c:order val="5"/>
          <c:tx>
            <c:strRef>
              <c:f>'2.1.29.'!$G$2:$G$4</c:f>
              <c:strCache>
                <c:ptCount val="3"/>
                <c:pt idx="0">
                  <c:v>40–44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'2.1.29.'!$A$5:$A$13</c:f>
              <c:strCache>
                <c:ptCount val="9"/>
                <c:pt idx="0">
                  <c:v>2000</c:v>
                </c:pt>
                <c:pt idx="1">
                  <c:v>2010</c:v>
                </c:pt>
                <c:pt idx="2">
                  <c:v>2011</c:v>
                </c:pt>
                <c:pt idx="3">
                  <c:v>2019</c:v>
                </c:pt>
                <c:pt idx="4">
                  <c:v>Nő</c:v>
                </c:pt>
                <c:pt idx="5">
                  <c:v>2000</c:v>
                </c:pt>
                <c:pt idx="6">
                  <c:v>2010</c:v>
                </c:pt>
                <c:pt idx="7">
                  <c:v>2011</c:v>
                </c:pt>
                <c:pt idx="8">
                  <c:v>2019</c:v>
                </c:pt>
              </c:strCache>
            </c:strRef>
          </c:cat>
          <c:val>
            <c:numRef>
              <c:f>'2.1.29.'!$G$5:$G$13</c:f>
              <c:numCache>
                <c:formatCode>#,##0.0</c:formatCode>
                <c:ptCount val="9"/>
                <c:pt idx="0">
                  <c:v>84.809417040358753</c:v>
                </c:pt>
                <c:pt idx="1">
                  <c:v>88.469239538665406</c:v>
                </c:pt>
                <c:pt idx="2">
                  <c:v>88.519935986149306</c:v>
                </c:pt>
                <c:pt idx="3">
                  <c:v>95.13402285924883</c:v>
                </c:pt>
                <c:pt idx="5">
                  <c:v>79.266347687400312</c:v>
                </c:pt>
                <c:pt idx="6">
                  <c:v>82.310341479573466</c:v>
                </c:pt>
                <c:pt idx="7">
                  <c:v>82.521756855462016</c:v>
                </c:pt>
                <c:pt idx="8">
                  <c:v>85.860731659200582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FC7A-4EF6-8D2F-B1BBDF1BD01E}"/>
            </c:ext>
          </c:extLst>
        </c:ser>
        <c:ser>
          <c:idx val="6"/>
          <c:order val="6"/>
          <c:tx>
            <c:strRef>
              <c:f>'2.1.29.'!$H$2:$H$4</c:f>
              <c:strCache>
                <c:ptCount val="3"/>
                <c:pt idx="0">
                  <c:v>45–49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'2.1.29.'!$A$5:$A$13</c:f>
              <c:strCache>
                <c:ptCount val="9"/>
                <c:pt idx="0">
                  <c:v>2000</c:v>
                </c:pt>
                <c:pt idx="1">
                  <c:v>2010</c:v>
                </c:pt>
                <c:pt idx="2">
                  <c:v>2011</c:v>
                </c:pt>
                <c:pt idx="3">
                  <c:v>2019</c:v>
                </c:pt>
                <c:pt idx="4">
                  <c:v>Nő</c:v>
                </c:pt>
                <c:pt idx="5">
                  <c:v>2000</c:v>
                </c:pt>
                <c:pt idx="6">
                  <c:v>2010</c:v>
                </c:pt>
                <c:pt idx="7">
                  <c:v>2011</c:v>
                </c:pt>
                <c:pt idx="8">
                  <c:v>2019</c:v>
                </c:pt>
              </c:strCache>
            </c:strRef>
          </c:cat>
          <c:val>
            <c:numRef>
              <c:f>'2.1.29.'!$H$5:$H$13</c:f>
              <c:numCache>
                <c:formatCode>#,##0.0</c:formatCode>
                <c:ptCount val="9"/>
                <c:pt idx="0">
                  <c:v>80.066958537213495</c:v>
                </c:pt>
                <c:pt idx="1">
                  <c:v>84.581056171781526</c:v>
                </c:pt>
                <c:pt idx="2">
                  <c:v>86.217902219643122</c:v>
                </c:pt>
                <c:pt idx="3">
                  <c:v>92.537710128645998</c:v>
                </c:pt>
                <c:pt idx="5">
                  <c:v>75.488540410132686</c:v>
                </c:pt>
                <c:pt idx="6">
                  <c:v>82.665969389965397</c:v>
                </c:pt>
                <c:pt idx="7">
                  <c:v>83.200403507915581</c:v>
                </c:pt>
                <c:pt idx="8">
                  <c:v>89.662331047883711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FC7A-4EF6-8D2F-B1BBDF1BD01E}"/>
            </c:ext>
          </c:extLst>
        </c:ser>
        <c:ser>
          <c:idx val="7"/>
          <c:order val="7"/>
          <c:tx>
            <c:strRef>
              <c:f>'2.1.29.'!$I$2:$I$4</c:f>
              <c:strCache>
                <c:ptCount val="3"/>
                <c:pt idx="0">
                  <c:v>50–54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'2.1.29.'!$A$5:$A$13</c:f>
              <c:strCache>
                <c:ptCount val="9"/>
                <c:pt idx="0">
                  <c:v>2000</c:v>
                </c:pt>
                <c:pt idx="1">
                  <c:v>2010</c:v>
                </c:pt>
                <c:pt idx="2">
                  <c:v>2011</c:v>
                </c:pt>
                <c:pt idx="3">
                  <c:v>2019</c:v>
                </c:pt>
                <c:pt idx="4">
                  <c:v>Nő</c:v>
                </c:pt>
                <c:pt idx="5">
                  <c:v>2000</c:v>
                </c:pt>
                <c:pt idx="6">
                  <c:v>2010</c:v>
                </c:pt>
                <c:pt idx="7">
                  <c:v>2011</c:v>
                </c:pt>
                <c:pt idx="8">
                  <c:v>2019</c:v>
                </c:pt>
              </c:strCache>
            </c:strRef>
          </c:cat>
          <c:val>
            <c:numRef>
              <c:f>'2.1.29.'!$I$5:$I$13</c:f>
              <c:numCache>
                <c:formatCode>#,##0.0</c:formatCode>
                <c:ptCount val="9"/>
                <c:pt idx="0">
                  <c:v>72.992925253768064</c:v>
                </c:pt>
                <c:pt idx="1">
                  <c:v>76.620629748868993</c:v>
                </c:pt>
                <c:pt idx="2">
                  <c:v>78.744565656565655</c:v>
                </c:pt>
                <c:pt idx="3">
                  <c:v>91.385239983279092</c:v>
                </c:pt>
                <c:pt idx="5">
                  <c:v>64.82873851294903</c:v>
                </c:pt>
                <c:pt idx="6">
                  <c:v>75.72647114075049</c:v>
                </c:pt>
                <c:pt idx="7">
                  <c:v>76.062636527965054</c:v>
                </c:pt>
                <c:pt idx="8">
                  <c:v>84.646882285903857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FC7A-4EF6-8D2F-B1BBDF1BD01E}"/>
            </c:ext>
          </c:extLst>
        </c:ser>
        <c:ser>
          <c:idx val="8"/>
          <c:order val="8"/>
          <c:tx>
            <c:strRef>
              <c:f>'2.1.29.'!$J$2:$J$4</c:f>
              <c:strCache>
                <c:ptCount val="3"/>
                <c:pt idx="0">
                  <c:v>55–59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'2.1.29.'!$A$5:$A$13</c:f>
              <c:strCache>
                <c:ptCount val="9"/>
                <c:pt idx="0">
                  <c:v>2000</c:v>
                </c:pt>
                <c:pt idx="1">
                  <c:v>2010</c:v>
                </c:pt>
                <c:pt idx="2">
                  <c:v>2011</c:v>
                </c:pt>
                <c:pt idx="3">
                  <c:v>2019</c:v>
                </c:pt>
                <c:pt idx="4">
                  <c:v>Nő</c:v>
                </c:pt>
                <c:pt idx="5">
                  <c:v>2000</c:v>
                </c:pt>
                <c:pt idx="6">
                  <c:v>2010</c:v>
                </c:pt>
                <c:pt idx="7">
                  <c:v>2011</c:v>
                </c:pt>
                <c:pt idx="8">
                  <c:v>2019</c:v>
                </c:pt>
              </c:strCache>
            </c:strRef>
          </c:cat>
          <c:val>
            <c:numRef>
              <c:f>'2.1.29.'!$J$5:$J$13</c:f>
              <c:numCache>
                <c:formatCode>#,##0.0</c:formatCode>
                <c:ptCount val="9"/>
                <c:pt idx="0">
                  <c:v>51.691864650827945</c:v>
                </c:pt>
                <c:pt idx="1">
                  <c:v>62.183451353298821</c:v>
                </c:pt>
                <c:pt idx="2">
                  <c:v>64.016214267203011</c:v>
                </c:pt>
                <c:pt idx="3">
                  <c:v>82.741873562661439</c:v>
                </c:pt>
                <c:pt idx="5">
                  <c:v>20.411248866041731</c:v>
                </c:pt>
                <c:pt idx="6">
                  <c:v>50.505002631651152</c:v>
                </c:pt>
                <c:pt idx="7">
                  <c:v>54.733760212612168</c:v>
                </c:pt>
                <c:pt idx="8">
                  <c:v>70.110899915670558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FC7A-4EF6-8D2F-B1BBDF1BD01E}"/>
            </c:ext>
          </c:extLst>
        </c:ser>
        <c:ser>
          <c:idx val="9"/>
          <c:order val="9"/>
          <c:tx>
            <c:strRef>
              <c:f>'2.1.29.'!$K$2:$K$4</c:f>
              <c:strCache>
                <c:ptCount val="3"/>
                <c:pt idx="0">
                  <c:v>60–64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'2.1.29.'!$A$5:$A$13</c:f>
              <c:strCache>
                <c:ptCount val="9"/>
                <c:pt idx="0">
                  <c:v>2000</c:v>
                </c:pt>
                <c:pt idx="1">
                  <c:v>2010</c:v>
                </c:pt>
                <c:pt idx="2">
                  <c:v>2011</c:v>
                </c:pt>
                <c:pt idx="3">
                  <c:v>2019</c:v>
                </c:pt>
                <c:pt idx="4">
                  <c:v>Nő</c:v>
                </c:pt>
                <c:pt idx="5">
                  <c:v>2000</c:v>
                </c:pt>
                <c:pt idx="6">
                  <c:v>2010</c:v>
                </c:pt>
                <c:pt idx="7">
                  <c:v>2011</c:v>
                </c:pt>
                <c:pt idx="8">
                  <c:v>2019</c:v>
                </c:pt>
              </c:strCache>
            </c:strRef>
          </c:cat>
          <c:val>
            <c:numRef>
              <c:f>'2.1.29.'!$K$5:$K$13</c:f>
              <c:numCache>
                <c:formatCode>#,##0.0</c:formatCode>
                <c:ptCount val="9"/>
                <c:pt idx="0">
                  <c:v>11.863636363636363</c:v>
                </c:pt>
                <c:pt idx="1">
                  <c:v>17.208337556652811</c:v>
                </c:pt>
                <c:pt idx="2">
                  <c:v>18.431217505090721</c:v>
                </c:pt>
                <c:pt idx="3">
                  <c:v>59.840590837629335</c:v>
                </c:pt>
                <c:pt idx="5">
                  <c:v>5.019305019305019</c:v>
                </c:pt>
                <c:pt idx="6">
                  <c:v>9.9640299183389729</c:v>
                </c:pt>
                <c:pt idx="7">
                  <c:v>11.641503535793039</c:v>
                </c:pt>
                <c:pt idx="8">
                  <c:v>28.406737558578843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FC7A-4EF6-8D2F-B1BBDF1BD01E}"/>
            </c:ext>
          </c:extLst>
        </c:ser>
        <c:ser>
          <c:idx val="10"/>
          <c:order val="10"/>
          <c:tx>
            <c:strRef>
              <c:f>'2.1.29.'!$L$2:$L$4</c:f>
              <c:strCache>
                <c:ptCount val="3"/>
                <c:pt idx="0">
                  <c:v>65–69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'2.1.29.'!$A$5:$A$13</c:f>
              <c:strCache>
                <c:ptCount val="9"/>
                <c:pt idx="0">
                  <c:v>2000</c:v>
                </c:pt>
                <c:pt idx="1">
                  <c:v>2010</c:v>
                </c:pt>
                <c:pt idx="2">
                  <c:v>2011</c:v>
                </c:pt>
                <c:pt idx="3">
                  <c:v>2019</c:v>
                </c:pt>
                <c:pt idx="4">
                  <c:v>Nő</c:v>
                </c:pt>
                <c:pt idx="5">
                  <c:v>2000</c:v>
                </c:pt>
                <c:pt idx="6">
                  <c:v>2010</c:v>
                </c:pt>
                <c:pt idx="7">
                  <c:v>2011</c:v>
                </c:pt>
                <c:pt idx="8">
                  <c:v>2019</c:v>
                </c:pt>
              </c:strCache>
            </c:strRef>
          </c:cat>
          <c:val>
            <c:numRef>
              <c:f>'2.1.29.'!$L$5:$L$13</c:f>
              <c:numCache>
                <c:formatCode>#,##0.0</c:formatCode>
                <c:ptCount val="9"/>
                <c:pt idx="0">
                  <c:v>4.8863086598935661</c:v>
                </c:pt>
                <c:pt idx="1">
                  <c:v>6.5642477547515714</c:v>
                </c:pt>
                <c:pt idx="2">
                  <c:v>7.2810962528768366</c:v>
                </c:pt>
                <c:pt idx="3">
                  <c:v>12.513978212363828</c:v>
                </c:pt>
                <c:pt idx="5">
                  <c:v>2.4671052631578947</c:v>
                </c:pt>
                <c:pt idx="6">
                  <c:v>3.6388877629605605</c:v>
                </c:pt>
                <c:pt idx="7">
                  <c:v>3.7673594177258614</c:v>
                </c:pt>
                <c:pt idx="8">
                  <c:v>6.6923895239864226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FC7A-4EF6-8D2F-B1BBDF1BD01E}"/>
            </c:ext>
          </c:extLst>
        </c:ser>
        <c:ser>
          <c:idx val="11"/>
          <c:order val="11"/>
          <c:tx>
            <c:strRef>
              <c:f>'2.1.29.'!$M$2:$M$4</c:f>
              <c:strCache>
                <c:ptCount val="3"/>
                <c:pt idx="0">
                  <c:v>70–74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'2.1.29.'!$A$5:$A$13</c:f>
              <c:strCache>
                <c:ptCount val="9"/>
                <c:pt idx="0">
                  <c:v>2000</c:v>
                </c:pt>
                <c:pt idx="1">
                  <c:v>2010</c:v>
                </c:pt>
                <c:pt idx="2">
                  <c:v>2011</c:v>
                </c:pt>
                <c:pt idx="3">
                  <c:v>2019</c:v>
                </c:pt>
                <c:pt idx="4">
                  <c:v>Nő</c:v>
                </c:pt>
                <c:pt idx="5">
                  <c:v>2000</c:v>
                </c:pt>
                <c:pt idx="6">
                  <c:v>2010</c:v>
                </c:pt>
                <c:pt idx="7">
                  <c:v>2011</c:v>
                </c:pt>
                <c:pt idx="8">
                  <c:v>2019</c:v>
                </c:pt>
              </c:strCache>
            </c:strRef>
          </c:cat>
          <c:val>
            <c:numRef>
              <c:f>'2.1.29.'!$M$5:$M$13</c:f>
              <c:numCache>
                <c:formatCode>#,##0.0</c:formatCode>
                <c:ptCount val="9"/>
                <c:pt idx="0">
                  <c:v>2.6139817629179332</c:v>
                </c:pt>
                <c:pt idx="1">
                  <c:v>2.2288540993987427</c:v>
                </c:pt>
                <c:pt idx="2">
                  <c:v>2.7558242129568793</c:v>
                </c:pt>
                <c:pt idx="3">
                  <c:v>6.0903316123803357</c:v>
                </c:pt>
                <c:pt idx="5">
                  <c:v>1.062215477996965</c:v>
                </c:pt>
                <c:pt idx="6">
                  <c:v>1.0839588948391665</c:v>
                </c:pt>
                <c:pt idx="7">
                  <c:v>1.3961155643056922</c:v>
                </c:pt>
                <c:pt idx="8">
                  <c:v>3.0130004680025579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FC7A-4EF6-8D2F-B1BBDF1BD01E}"/>
            </c:ext>
          </c:extLst>
        </c:ser>
        <c:ser>
          <c:idx val="12"/>
          <c:order val="12"/>
          <c:tx>
            <c:strRef>
              <c:f>'2.1.29.'!$N$2:$N$4</c:f>
              <c:strCache>
                <c:ptCount val="3"/>
                <c:pt idx="0">
                  <c:v>Összesen</c:v>
                </c:pt>
              </c:strCache>
            </c:strRef>
          </c:tx>
          <c:spPr>
            <a:solidFill>
              <a:schemeClr val="accent1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'2.1.29.'!$A$5:$A$13</c:f>
              <c:strCache>
                <c:ptCount val="9"/>
                <c:pt idx="0">
                  <c:v>2000</c:v>
                </c:pt>
                <c:pt idx="1">
                  <c:v>2010</c:v>
                </c:pt>
                <c:pt idx="2">
                  <c:v>2011</c:v>
                </c:pt>
                <c:pt idx="3">
                  <c:v>2019</c:v>
                </c:pt>
                <c:pt idx="4">
                  <c:v>Nő</c:v>
                </c:pt>
                <c:pt idx="5">
                  <c:v>2000</c:v>
                </c:pt>
                <c:pt idx="6">
                  <c:v>2010</c:v>
                </c:pt>
                <c:pt idx="7">
                  <c:v>2011</c:v>
                </c:pt>
                <c:pt idx="8">
                  <c:v>2019</c:v>
                </c:pt>
              </c:strCache>
            </c:strRef>
          </c:cat>
          <c:val>
            <c:numRef>
              <c:f>'2.1.29.'!$N$5:$N$13</c:f>
              <c:numCache>
                <c:formatCode>#,##0.0</c:formatCode>
                <c:ptCount val="9"/>
                <c:pt idx="0">
                  <c:v>61.113959575788648</c:v>
                </c:pt>
                <c:pt idx="1">
                  <c:v>61.360196849107766</c:v>
                </c:pt>
                <c:pt idx="2">
                  <c:v>61.88999065871068</c:v>
                </c:pt>
                <c:pt idx="3">
                  <c:v>71.144981610551866</c:v>
                </c:pt>
                <c:pt idx="5">
                  <c:v>45.539790858657767</c:v>
                </c:pt>
                <c:pt idx="6">
                  <c:v>48.824703292736125</c:v>
                </c:pt>
                <c:pt idx="7">
                  <c:v>49.088861177038495</c:v>
                </c:pt>
                <c:pt idx="8">
                  <c:v>55.239581032855675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FC7A-4EF6-8D2F-B1BBDF1BD0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78585744"/>
        <c:axId val="378574864"/>
      </c:barChart>
      <c:catAx>
        <c:axId val="378585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378574864"/>
        <c:crosses val="autoZero"/>
        <c:auto val="1"/>
        <c:lblAlgn val="ctr"/>
        <c:lblOffset val="100"/>
        <c:noMultiLvlLbl val="0"/>
      </c:catAx>
      <c:valAx>
        <c:axId val="3785748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3785857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0.72683</cdr:x>
      <cdr:y>0</cdr:y>
    </cdr:from>
    <cdr:to>
      <cdr:x>0.76911</cdr:x>
      <cdr:y>0.0429</cdr:y>
    </cdr:to>
    <cdr:sp macro="" textlink="">
      <cdr:nvSpPr>
        <cdr:cNvPr id="2" name="Nyíl: jobbra mutató 1">
          <a:extLst xmlns:a="http://schemas.openxmlformats.org/drawingml/2006/main">
            <a:ext uri="{FF2B5EF4-FFF2-40B4-BE49-F238E27FC236}">
              <a16:creationId xmlns:a16="http://schemas.microsoft.com/office/drawing/2014/main" xmlns="" id="{774B50A6-B021-45F8-965B-0325BC7CA6FB}"/>
            </a:ext>
          </a:extLst>
        </cdr:cNvPr>
        <cdr:cNvSpPr/>
      </cdr:nvSpPr>
      <cdr:spPr>
        <a:xfrm xmlns:a="http://schemas.openxmlformats.org/drawingml/2006/main">
          <a:off x="7643069" y="0"/>
          <a:ext cx="444617" cy="186689"/>
        </a:xfrm>
        <a:prstGeom xmlns:a="http://schemas.openxmlformats.org/drawingml/2006/main" prst="rightArrow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hu-HU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0.60608</cdr:x>
      <cdr:y>0.01735</cdr:y>
    </cdr:from>
    <cdr:to>
      <cdr:x>0.67096</cdr:x>
      <cdr:y>0.08556</cdr:y>
    </cdr:to>
    <cdr:sp macro="" textlink="">
      <cdr:nvSpPr>
        <cdr:cNvPr id="2" name="Nyíl: jobbra mutató 1">
          <a:extLst xmlns:a="http://schemas.openxmlformats.org/drawingml/2006/main">
            <a:ext uri="{FF2B5EF4-FFF2-40B4-BE49-F238E27FC236}">
              <a16:creationId xmlns:a16="http://schemas.microsoft.com/office/drawing/2014/main" xmlns="" id="{8B175C5A-8835-40A8-B6AE-329AF893C8EB}"/>
            </a:ext>
          </a:extLst>
        </cdr:cNvPr>
        <cdr:cNvSpPr/>
      </cdr:nvSpPr>
      <cdr:spPr>
        <a:xfrm xmlns:a="http://schemas.openxmlformats.org/drawingml/2006/main">
          <a:off x="6373257" y="75501"/>
          <a:ext cx="682306" cy="296790"/>
        </a:xfrm>
        <a:prstGeom xmlns:a="http://schemas.openxmlformats.org/drawingml/2006/main" prst="rightArrow">
          <a:avLst>
            <a:gd name="adj1" fmla="val 21734"/>
            <a:gd name="adj2" fmla="val 52827"/>
          </a:avLst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hu-HU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2C2305-EED9-4995-969F-A84E215C8B24}" type="datetimeFigureOut">
              <a:rPr lang="hu-HU" smtClean="0"/>
              <a:t>2020.11.09.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00EBCC-377C-4A26-B771-D27E91DCF2A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459191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D0EA2550-29F5-4AC9-A87D-9C4AC8E39C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xmlns="" id="{6741BE26-BC55-4CF8-A8E6-B31882064F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xmlns="" id="{5FD2788A-7747-4BCD-9DA8-0E4444332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ECBCB-8066-4708-A06A-E59C52557F71}" type="datetime1">
              <a:rPr lang="hu-HU" smtClean="0"/>
              <a:t>2020.11.09.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xmlns="" id="{643A184C-DDFC-470A-A285-5A90CDCD8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xmlns="" id="{46C62AD6-2384-4629-B9A8-EF9A4EE69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2F7EA-F83B-484D-BCDF-339422AD81A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55025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7C35040D-A224-484A-BB63-D88E83585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xmlns="" id="{C0072D3B-0F60-4E66-8A45-7B70FF42E8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xmlns="" id="{6EE215D5-1365-4560-A1A6-8B2F25D27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22B4F-1085-4155-971C-3F84C3A7A62A}" type="datetime1">
              <a:rPr lang="hu-HU" smtClean="0"/>
              <a:t>2020.11.09.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xmlns="" id="{C0700490-BA36-4222-B831-0B148E38F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xmlns="" id="{7CF45631-D7BD-4988-906F-FAAC2CCCD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2F7EA-F83B-484D-BCDF-339422AD81A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70803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xmlns="" id="{580982CD-70A5-42D1-ADBA-57454C9DED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xmlns="" id="{ED63DB6A-E953-43EC-B228-D658F5B4FE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xmlns="" id="{457BA8F2-E3AE-44DF-9AD0-081F8F8DF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2E7F3-F696-4014-A793-9A3B875CF8D8}" type="datetime1">
              <a:rPr lang="hu-HU" smtClean="0"/>
              <a:t>2020.11.09.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xmlns="" id="{2AE5E24D-8BEC-48B6-9A3A-E17E802AA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xmlns="" id="{92FB1010-41B9-407D-B115-FE3076BC3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2F7EA-F83B-484D-BCDF-339422AD81A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01342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3660BD3B-CDEC-4B0E-82DB-FC2D58842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7E0A394C-CAAC-48E4-AC06-3B1313C7ED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xmlns="" id="{B8B04A1D-B955-4F57-9DC6-9809ACDCB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DF29-E4B0-4DF3-BF00-213D56354866}" type="datetime1">
              <a:rPr lang="hu-HU" smtClean="0"/>
              <a:t>2020.11.09.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xmlns="" id="{D3877146-3CD4-454E-B7AE-A215F7F75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xmlns="" id="{C42A3AEE-A5DD-4ABD-BE41-9F991B0D4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2F7EA-F83B-484D-BCDF-339422AD81A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97912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A79ECDAC-6EF3-4781-B647-E50287254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xmlns="" id="{0B05E2E0-2C11-4555-AE7C-15D62713C6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xmlns="" id="{F032B084-B98A-4808-A5FD-2A38B243F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177D1-9668-4358-AFBB-63ADC16AB493}" type="datetime1">
              <a:rPr lang="hu-HU" smtClean="0"/>
              <a:t>2020.11.09.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xmlns="" id="{E34AFAD6-0964-441C-B861-37A1E1F0B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xmlns="" id="{5CAD78C4-A8EF-483C-A0D3-E3D2359F1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2F7EA-F83B-484D-BCDF-339422AD81A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25288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660766D4-05E6-43EA-8FB3-77F60A071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DB90B07C-7F7F-472A-AD7B-2754EC2377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xmlns="" id="{7A109495-F744-40D8-AFBE-0AE091E36B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xmlns="" id="{4355C811-8F12-4A0C-94ED-16EE68D1B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9525B-321C-46D4-9AFA-6A3EC83B0B72}" type="datetime1">
              <a:rPr lang="hu-HU" smtClean="0"/>
              <a:t>2020.11.09.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xmlns="" id="{F2ABFB0D-88F4-4218-BA0B-9C519D079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xmlns="" id="{E1621498-015F-4A98-8FBD-F21A2F25D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2F7EA-F83B-484D-BCDF-339422AD81A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81533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BDB64E96-1EB6-4216-BA1B-59E567917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xmlns="" id="{007F384F-9978-4177-AA37-4A63F8616D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xmlns="" id="{7D6F5E21-4A13-4CF2-9846-C4F598ED90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xmlns="" id="{C11C0003-8B4E-4F4C-9F43-F452CDAE2C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xmlns="" id="{578A7575-4018-44A9-BDD7-32B5588CE9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xmlns="" id="{1F15B994-B571-4A43-B093-E11BD7E87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D2884-6066-4C6B-909B-0C924E729E0F}" type="datetime1">
              <a:rPr lang="hu-HU" smtClean="0"/>
              <a:t>2020.11.09.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xmlns="" id="{8AF0CF29-C6A1-4931-983F-0EB542AF5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xmlns="" id="{31CF67C2-1C82-4238-AEEE-6BF930412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2F7EA-F83B-484D-BCDF-339422AD81A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34128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EDB86E53-7F8B-46B2-9292-ADB096907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xmlns="" id="{AB57549C-9CED-4411-999A-4A28F2505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3D76D-7A8C-4B49-8FC9-E56B595D09E2}" type="datetime1">
              <a:rPr lang="hu-HU" smtClean="0"/>
              <a:t>2020.11.09.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xmlns="" id="{56248240-8965-4314-992C-B1D9E3A89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xmlns="" id="{504B91D7-F1AF-49DC-86CE-401B6E0E0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2F7EA-F83B-484D-BCDF-339422AD81A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78435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xmlns="" id="{517E5D9F-038E-44E1-B84D-223F2577F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0598A-1E9B-42FE-9A90-5ABF538EBE87}" type="datetime1">
              <a:rPr lang="hu-HU" smtClean="0"/>
              <a:t>2020.11.09.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xmlns="" id="{06D6D809-9F11-4879-B699-BC4A2CA90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xmlns="" id="{DEF63F6D-1420-47B7-B310-952873755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2F7EA-F83B-484D-BCDF-339422AD81A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13015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7662E4BB-1296-4D7C-BB71-109CE1342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1F15C3FB-A8B5-4B40-99F5-F554467B93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xmlns="" id="{BC91061B-98FF-4EA0-9A6B-24DF3E5240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xmlns="" id="{703D8F1F-D1A7-4AC2-8F61-31397F5DF6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5F6CA-4BEA-4F88-880A-0EFDC04247D8}" type="datetime1">
              <a:rPr lang="hu-HU" smtClean="0"/>
              <a:t>2020.11.09.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xmlns="" id="{44103A3B-783A-4975-A8D9-3EF8214B6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xmlns="" id="{077F8259-041B-476F-99AC-B2A643B86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2F7EA-F83B-484D-BCDF-339422AD81A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77515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0DE37873-3A5E-4F74-91F5-BA090811E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xmlns="" id="{398F3EEC-ACE4-4948-9A64-98CE0DE7F1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xmlns="" id="{F30F601C-F6CF-4EC3-B02E-76FA4263AF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xmlns="" id="{54FB6C8D-0BF2-40D2-B7D9-FA2984577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7694C-6814-480D-AF7B-F4E969A3CCD5}" type="datetime1">
              <a:rPr lang="hu-HU" smtClean="0"/>
              <a:t>2020.11.09.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xmlns="" id="{34551F25-E31F-4C86-B1B8-FE336085A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xmlns="" id="{DE5F53AC-3DC6-442E-8993-56608842C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2F7EA-F83B-484D-BCDF-339422AD81A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37599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xmlns="" id="{F2AB64F1-1B72-45B5-AB5B-BE2653EB3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xmlns="" id="{6E58BCCC-F768-4FDA-ACB2-99A66A58D4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xmlns="" id="{82757A12-3975-4E67-AC6C-2C53CBE50B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96572C-8576-4C16-8342-AF2018E566CC}" type="datetime1">
              <a:rPr lang="hu-HU" smtClean="0"/>
              <a:t>2020.11.09.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xmlns="" id="{21571390-EE0F-4553-894D-CD27EFE944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xmlns="" id="{05F4C9FD-D7D7-46C2-92DF-D0EEAAC971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22F7EA-F83B-484D-BCDF-339422AD81A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93618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zövegdoboz 10"/>
          <p:cNvSpPr txBox="1"/>
          <p:nvPr/>
        </p:nvSpPr>
        <p:spPr>
          <a:xfrm>
            <a:off x="267790" y="234014"/>
            <a:ext cx="11595556" cy="277719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hu-HU" sz="4200" b="1" dirty="0" err="1">
                <a:latin typeface="DINPro-Black" panose="02000503030000020004" pitchFamily="50" charset="0"/>
              </a:rPr>
              <a:t>Modláné</a:t>
            </a:r>
            <a:r>
              <a:rPr lang="hu-HU" sz="4200" b="1" dirty="0">
                <a:latin typeface="DINPro-Black" panose="02000503030000020004" pitchFamily="50" charset="0"/>
              </a:rPr>
              <a:t> </a:t>
            </a:r>
            <a:r>
              <a:rPr lang="hu-HU" sz="4200" b="1" dirty="0" err="1">
                <a:latin typeface="DINPro-Black" panose="02000503030000020004" pitchFamily="50" charset="0"/>
              </a:rPr>
              <a:t>Görgényi</a:t>
            </a:r>
            <a:r>
              <a:rPr lang="hu-HU" sz="4200" b="1" dirty="0">
                <a:latin typeface="DINPro-Black" panose="02000503030000020004" pitchFamily="50" charset="0"/>
              </a:rPr>
              <a:t> </a:t>
            </a:r>
            <a:r>
              <a:rPr lang="hu-HU" sz="4200" b="1" dirty="0" smtClean="0">
                <a:latin typeface="DINPro-Black" panose="02000503030000020004" pitchFamily="50" charset="0"/>
              </a:rPr>
              <a:t>Ildikó</a:t>
            </a:r>
          </a:p>
          <a:p>
            <a:pPr algn="ctr"/>
            <a:r>
              <a:rPr lang="hu-HU" sz="3000" b="1" dirty="0">
                <a:latin typeface="DINPro-Black" panose="02000503030000020004" pitchFamily="50" charset="0"/>
              </a:rPr>
              <a:t>felnőttképzési szakértő Visegrádi projekt – kutatás </a:t>
            </a:r>
            <a:r>
              <a:rPr lang="hu-HU" sz="3000" b="1" dirty="0" smtClean="0">
                <a:latin typeface="DINPro-Black" panose="02000503030000020004" pitchFamily="50" charset="0"/>
              </a:rPr>
              <a:t>vezetője</a:t>
            </a:r>
          </a:p>
          <a:p>
            <a:pPr algn="ctr"/>
            <a:r>
              <a:rPr lang="hu-HU" sz="4200" dirty="0">
                <a:latin typeface="DINPro-Black" panose="02000503030000020004" pitchFamily="50" charset="0"/>
                <a:cs typeface="Times New Roman" panose="02020603050405020304" pitchFamily="18" charset="0"/>
              </a:rPr>
              <a:t>Nő, család és </a:t>
            </a:r>
            <a:r>
              <a:rPr lang="hu-HU" sz="4200" dirty="0" smtClean="0">
                <a:latin typeface="DINPro-Black" panose="02000503030000020004" pitchFamily="50" charset="0"/>
                <a:cs typeface="Times New Roman" panose="02020603050405020304" pitchFamily="18" charset="0"/>
              </a:rPr>
              <a:t>karrier</a:t>
            </a:r>
          </a:p>
          <a:p>
            <a:pPr algn="ctr"/>
            <a:r>
              <a:rPr lang="hu-HU" sz="3000" dirty="0" smtClean="0">
                <a:latin typeface="DINPro-Black" panose="02000503030000020004" pitchFamily="50" charset="0"/>
                <a:cs typeface="Times New Roman" panose="02020603050405020304" pitchFamily="18" charset="0"/>
              </a:rPr>
              <a:t>A </a:t>
            </a:r>
            <a:r>
              <a:rPr lang="hu-HU" sz="3000" dirty="0">
                <a:latin typeface="DINPro-Black" panose="02000503030000020004" pitchFamily="50" charset="0"/>
                <a:cs typeface="Times New Roman" panose="02020603050405020304" pitchFamily="18" charset="0"/>
              </a:rPr>
              <a:t>női foglalkoztatás, a család és a munka </a:t>
            </a:r>
            <a:r>
              <a:rPr lang="hu-HU" sz="3000" dirty="0" smtClean="0">
                <a:latin typeface="DINPro-Black" panose="02000503030000020004" pitchFamily="50" charset="0"/>
                <a:cs typeface="Times New Roman" panose="02020603050405020304" pitchFamily="18" charset="0"/>
              </a:rPr>
              <a:t>egyensúlyáról</a:t>
            </a:r>
            <a:br>
              <a:rPr lang="hu-HU" sz="3000" dirty="0" smtClean="0">
                <a:latin typeface="DINPro-Black" panose="02000503030000020004" pitchFamily="50" charset="0"/>
                <a:cs typeface="Times New Roman" panose="02020603050405020304" pitchFamily="18" charset="0"/>
              </a:rPr>
            </a:br>
            <a:r>
              <a:rPr lang="hu-HU" sz="3000" dirty="0" smtClean="0">
                <a:latin typeface="DINPro-Black" panose="02000503030000020004" pitchFamily="50" charset="0"/>
                <a:cs typeface="Times New Roman" panose="02020603050405020304" pitchFamily="18" charset="0"/>
              </a:rPr>
              <a:t>a </a:t>
            </a:r>
            <a:r>
              <a:rPr lang="hu-HU" sz="3000" dirty="0">
                <a:latin typeface="DINPro-Black" panose="02000503030000020004" pitchFamily="50" charset="0"/>
                <a:cs typeface="Times New Roman" panose="02020603050405020304" pitchFamily="18" charset="0"/>
              </a:rPr>
              <a:t>V4 országokban</a:t>
            </a:r>
            <a:endParaRPr lang="hu-HU" sz="3000" dirty="0">
              <a:latin typeface="DINPro-Black" panose="02000503030000020004" pitchFamily="50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30701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E51F3C68-9447-45DA-A7BC-17C4EAB8F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452" y="1380723"/>
            <a:ext cx="10632347" cy="649413"/>
          </a:xfrm>
        </p:spPr>
        <p:txBody>
          <a:bodyPr>
            <a:normAutofit fontScale="90000"/>
          </a:bodyPr>
          <a:lstStyle/>
          <a:p>
            <a:r>
              <a:rPr lang="hu-HU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Mikró elemzések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C67B5A24-3A6C-4D0F-9A4E-17F86FA4B0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1453" y="2449585"/>
            <a:ext cx="10632347" cy="3330430"/>
          </a:xfrm>
        </p:spPr>
        <p:txBody>
          <a:bodyPr/>
          <a:lstStyle/>
          <a:p>
            <a:r>
              <a:rPr lang="hu-HU" dirty="0">
                <a:solidFill>
                  <a:schemeClr val="accent1">
                    <a:lumMod val="50000"/>
                  </a:schemeClr>
                </a:solidFill>
              </a:rPr>
              <a:t>Háztartási munka, önkéntes munka, láthatatlan munka, I. Háztartási és önkéntes munka mérése, elemzése konferencia kötet KSH 2017.</a:t>
            </a:r>
          </a:p>
          <a:p>
            <a:r>
              <a:rPr lang="hu-HU" dirty="0">
                <a:solidFill>
                  <a:schemeClr val="accent1">
                    <a:lumMod val="50000"/>
                  </a:schemeClr>
                </a:solidFill>
              </a:rPr>
              <a:t>Kisgyermekes anyák munkaerő-piaci helyzete Miskolci Egyetem 2018.</a:t>
            </a:r>
          </a:p>
          <a:p>
            <a:r>
              <a:rPr lang="hu-HU" dirty="0">
                <a:solidFill>
                  <a:schemeClr val="accent1">
                    <a:lumMod val="50000"/>
                  </a:schemeClr>
                </a:solidFill>
              </a:rPr>
              <a:t>Közelkép Nők a munkaerőpiacon Szerkesztette Szabó-Morvai Ágnes MTAKTI 2018</a:t>
            </a: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xmlns="" id="{FC3809E3-F77C-4FB5-8EE5-6C9EDB06638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010" y="6263005"/>
            <a:ext cx="6479540" cy="594995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xmlns="" id="{B8C15A9D-3B80-4298-AF5D-FDB8C4DD4B9F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355" y="0"/>
            <a:ext cx="2035175" cy="1380723"/>
          </a:xfrm>
          <a:prstGeom prst="rect">
            <a:avLst/>
          </a:prstGeom>
        </p:spPr>
      </p:pic>
      <p:sp>
        <p:nvSpPr>
          <p:cNvPr id="4" name="Dia számának helye 3">
            <a:extLst>
              <a:ext uri="{FF2B5EF4-FFF2-40B4-BE49-F238E27FC236}">
                <a16:creationId xmlns:a16="http://schemas.microsoft.com/office/drawing/2014/main" xmlns="" id="{1A50F884-BFE1-47E4-BEFD-901A5C87A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2F7EA-F83B-484D-BCDF-339422AD81A8}" type="slidenum">
              <a:rPr lang="hu-HU" smtClean="0"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104112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E51F3C68-9447-45DA-A7BC-17C4EAB8F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452" y="1380723"/>
            <a:ext cx="10632347" cy="649413"/>
          </a:xfrm>
        </p:spPr>
        <p:txBody>
          <a:bodyPr>
            <a:normAutofit fontScale="90000"/>
          </a:bodyPr>
          <a:lstStyle/>
          <a:p>
            <a:r>
              <a:rPr lang="hu-HU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Elemzések alapján t</a:t>
            </a:r>
            <a:r>
              <a:rPr lang="hu-HU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ervek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C67B5A24-3A6C-4D0F-9A4E-17F86FA4B0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1453" y="2030136"/>
            <a:ext cx="10632347" cy="3749879"/>
          </a:xfrm>
        </p:spPr>
        <p:txBody>
          <a:bodyPr>
            <a:normAutofit fontScale="85000" lnSpcReduction="10000"/>
          </a:bodyPr>
          <a:lstStyle/>
          <a:p>
            <a:r>
              <a:rPr lang="hu-HU" sz="3200" b="1" dirty="0">
                <a:solidFill>
                  <a:schemeClr val="accent1">
                    <a:lumMod val="50000"/>
                  </a:schemeClr>
                </a:solidFill>
              </a:rPr>
              <a:t>A nők aktivitási potenciálja </a:t>
            </a:r>
          </a:p>
          <a:p>
            <a:r>
              <a:rPr lang="hu-HU" sz="3200" b="1" dirty="0">
                <a:solidFill>
                  <a:schemeClr val="accent1">
                    <a:lumMod val="50000"/>
                  </a:schemeClr>
                </a:solidFill>
              </a:rPr>
              <a:t>Elemzés az aktivitási ráta alakulásáról Állami Számvevőszék 2018.</a:t>
            </a:r>
            <a:endParaRPr lang="hu-HU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hu-HU" sz="3600" b="1" dirty="0">
                <a:solidFill>
                  <a:schemeClr val="accent1">
                    <a:lumMod val="50000"/>
                  </a:schemeClr>
                </a:solidFill>
              </a:rPr>
              <a:t>A magyar </a:t>
            </a:r>
            <a:r>
              <a:rPr lang="hu-HU" sz="3600" b="1" dirty="0" err="1">
                <a:solidFill>
                  <a:schemeClr val="accent1">
                    <a:lumMod val="50000"/>
                  </a:schemeClr>
                </a:solidFill>
              </a:rPr>
              <a:t>mikro</a:t>
            </a:r>
            <a:r>
              <a:rPr lang="hu-HU" sz="3600" b="1" dirty="0">
                <a:solidFill>
                  <a:schemeClr val="accent1">
                    <a:lumMod val="50000"/>
                  </a:schemeClr>
                </a:solidFill>
              </a:rPr>
              <a:t>-, kis- és középvállalkozások megerősítésének stratégiája 2019-2030 Budapest </a:t>
            </a:r>
          </a:p>
          <a:p>
            <a:pPr>
              <a:buFontTx/>
              <a:buChar char="-"/>
            </a:pPr>
            <a:r>
              <a:rPr lang="hu-HU" dirty="0">
                <a:solidFill>
                  <a:schemeClr val="accent1">
                    <a:lumMod val="50000"/>
                  </a:schemeClr>
                </a:solidFill>
              </a:rPr>
              <a:t>Rugalmas, családbarát foglalkoztatási formák ösztönzése</a:t>
            </a:r>
          </a:p>
          <a:p>
            <a:pPr>
              <a:buFontTx/>
              <a:buChar char="-"/>
            </a:pPr>
            <a:r>
              <a:rPr lang="hu-HU" dirty="0">
                <a:solidFill>
                  <a:schemeClr val="accent1">
                    <a:lumMod val="50000"/>
                  </a:schemeClr>
                </a:solidFill>
              </a:rPr>
              <a:t>Generációváltás </a:t>
            </a:r>
          </a:p>
          <a:p>
            <a:pPr>
              <a:buFontTx/>
              <a:buChar char="-"/>
            </a:pPr>
            <a:r>
              <a:rPr lang="hu-HU" dirty="0">
                <a:solidFill>
                  <a:schemeClr val="accent1">
                    <a:lumMod val="50000"/>
                  </a:schemeClr>
                </a:solidFill>
              </a:rPr>
              <a:t>A vállalkozói lét az érvényesülés útját jelentheti a munkaerőpiaci szempontból hátrányos helyzetű csoportok - a nők, a szegények, a romák és a fiatalok – számára is</a:t>
            </a: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xmlns="" id="{FC3809E3-F77C-4FB5-8EE5-6C9EDB06638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010" y="6263005"/>
            <a:ext cx="6479540" cy="594995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xmlns="" id="{B8C15A9D-3B80-4298-AF5D-FDB8C4DD4B9F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355" y="0"/>
            <a:ext cx="2035175" cy="1380723"/>
          </a:xfrm>
          <a:prstGeom prst="rect">
            <a:avLst/>
          </a:prstGeom>
        </p:spPr>
      </p:pic>
      <p:sp>
        <p:nvSpPr>
          <p:cNvPr id="10" name="Dia számának helye 9">
            <a:extLst>
              <a:ext uri="{FF2B5EF4-FFF2-40B4-BE49-F238E27FC236}">
                <a16:creationId xmlns:a16="http://schemas.microsoft.com/office/drawing/2014/main" xmlns="" id="{E114D95D-D477-40C7-8B64-CEA50A8AC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2F7EA-F83B-484D-BCDF-339422AD81A8}" type="slidenum">
              <a:rPr lang="hu-HU" smtClean="0"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200366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C9D47DB3-EEAF-4A2A-AD3D-D61323F2A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26422"/>
            <a:ext cx="10515600" cy="1459684"/>
          </a:xfrm>
        </p:spPr>
        <p:txBody>
          <a:bodyPr>
            <a:normAutofit/>
          </a:bodyPr>
          <a:lstStyle/>
          <a:p>
            <a:r>
              <a:rPr lang="hu-HU" dirty="0"/>
              <a:t> </a:t>
            </a:r>
            <a:r>
              <a:rPr lang="hu-HU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6. </a:t>
            </a:r>
            <a:r>
              <a:rPr lang="hu-HU" sz="4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Néhány a témával összefüggő statisztikai adat</a:t>
            </a:r>
          </a:p>
        </p:txBody>
      </p:sp>
      <p:sp>
        <p:nvSpPr>
          <p:cNvPr id="3" name="Dia számának helye 2">
            <a:extLst>
              <a:ext uri="{FF2B5EF4-FFF2-40B4-BE49-F238E27FC236}">
                <a16:creationId xmlns:a16="http://schemas.microsoft.com/office/drawing/2014/main" xmlns="" id="{2310FB37-3E13-4E26-A409-2A2B8E511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2F7EA-F83B-484D-BCDF-339422AD81A8}" type="slidenum">
              <a:rPr lang="hu-HU" smtClean="0"/>
              <a:t>12</a:t>
            </a:fld>
            <a:endParaRPr lang="hu-HU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xmlns="" id="{667CCA5A-DFA8-4AB8-906B-AC031801702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355" y="0"/>
            <a:ext cx="2035175" cy="1380723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xmlns="" id="{80EE18CF-2BE0-4C4B-B2EA-C9EDABF975B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010" y="6263005"/>
            <a:ext cx="6479540" cy="594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3372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xmlns="" id="{32D00C62-04E6-4D36-8559-295EB23677F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355" y="0"/>
            <a:ext cx="2035175" cy="1380723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xmlns="" id="{EE259BA3-9BE5-4F06-9FE2-BAEA6A55D9B5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010" y="6263005"/>
            <a:ext cx="6479540" cy="594995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xmlns="" id="{9897C9D4-6CCE-4CD8-A5F2-2D68ECF17F51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921079" y="2139193"/>
            <a:ext cx="9009776" cy="3967992"/>
          </a:xfrm>
          <a:prstGeom prst="rect">
            <a:avLst/>
          </a:prstGeom>
        </p:spPr>
      </p:pic>
      <p:sp>
        <p:nvSpPr>
          <p:cNvPr id="9" name="Dia számának helye 8">
            <a:extLst>
              <a:ext uri="{FF2B5EF4-FFF2-40B4-BE49-F238E27FC236}">
                <a16:creationId xmlns:a16="http://schemas.microsoft.com/office/drawing/2014/main" xmlns="" id="{7CB746B0-A07A-4233-BE9B-3F637AA11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2F7EA-F83B-484D-BCDF-339422AD81A8}" type="slidenum">
              <a:rPr lang="hu-HU" smtClean="0"/>
              <a:t>13</a:t>
            </a:fld>
            <a:endParaRPr lang="hu-HU"/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xmlns="" id="{1BCE3AA8-6973-401E-A04D-5614ADEB91A5}"/>
              </a:ext>
            </a:extLst>
          </p:cNvPr>
          <p:cNvSpPr txBox="1"/>
          <p:nvPr/>
        </p:nvSpPr>
        <p:spPr>
          <a:xfrm>
            <a:off x="1921080" y="1468073"/>
            <a:ext cx="6707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A demográfiai folyamatok alapvetően határozzák meg a jövőnket</a:t>
            </a:r>
          </a:p>
        </p:txBody>
      </p:sp>
    </p:spTree>
    <p:extLst>
      <p:ext uri="{BB962C8B-B14F-4D97-AF65-F5344CB8AC3E}">
        <p14:creationId xmlns:p14="http://schemas.microsoft.com/office/powerpoint/2010/main" val="11435113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E51F3C68-9447-45DA-A7BC-17C4EAB8F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452" y="1380723"/>
            <a:ext cx="10632347" cy="649413"/>
          </a:xfrm>
        </p:spPr>
        <p:txBody>
          <a:bodyPr>
            <a:normAutofit fontScale="90000"/>
          </a:bodyPr>
          <a:lstStyle/>
          <a:p>
            <a:r>
              <a:rPr lang="hu-HU" b="1" dirty="0">
                <a:latin typeface="+mn-lt"/>
              </a:rPr>
              <a:t>Demográfia, korfák</a:t>
            </a:r>
          </a:p>
        </p:txBody>
      </p:sp>
      <p:pic>
        <p:nvPicPr>
          <p:cNvPr id="5" name="Tartalom helye 4">
            <a:extLst>
              <a:ext uri="{FF2B5EF4-FFF2-40B4-BE49-F238E27FC236}">
                <a16:creationId xmlns:a16="http://schemas.microsoft.com/office/drawing/2014/main" xmlns="" id="{8ADDA214-3383-400D-A1B0-09DF2696A8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65024" y="2311515"/>
            <a:ext cx="5675868" cy="3670110"/>
          </a:xfr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xmlns="" id="{FC3809E3-F77C-4FB5-8EE5-6C9EDB06638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010" y="6263005"/>
            <a:ext cx="6479540" cy="594995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xmlns="" id="{B8C15A9D-3B80-4298-AF5D-FDB8C4DD4B9F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355" y="0"/>
            <a:ext cx="2035175" cy="1380723"/>
          </a:xfrm>
          <a:prstGeom prst="rect">
            <a:avLst/>
          </a:prstGeom>
        </p:spPr>
      </p:pic>
      <p:pic>
        <p:nvPicPr>
          <p:cNvPr id="12" name="Kép 11">
            <a:extLst>
              <a:ext uri="{FF2B5EF4-FFF2-40B4-BE49-F238E27FC236}">
                <a16:creationId xmlns:a16="http://schemas.microsoft.com/office/drawing/2014/main" xmlns="" id="{1FCBB6D8-A312-4447-8A61-B827905F5AD8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657047" y="2392363"/>
            <a:ext cx="4733925" cy="3429000"/>
          </a:xfrm>
          <a:prstGeom prst="rect">
            <a:avLst/>
          </a:prstGeom>
        </p:spPr>
      </p:pic>
      <p:sp>
        <p:nvSpPr>
          <p:cNvPr id="13" name="Dia számának helye 12">
            <a:extLst>
              <a:ext uri="{FF2B5EF4-FFF2-40B4-BE49-F238E27FC236}">
                <a16:creationId xmlns:a16="http://schemas.microsoft.com/office/drawing/2014/main" xmlns="" id="{FC16A214-19FD-4798-B2CB-465CDFD1E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2F7EA-F83B-484D-BCDF-339422AD81A8}" type="slidenum">
              <a:rPr lang="hu-HU" smtClean="0"/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887576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E51F3C68-9447-45DA-A7BC-17C4EAB8F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452" y="1380723"/>
            <a:ext cx="10632347" cy="649413"/>
          </a:xfrm>
        </p:spPr>
        <p:txBody>
          <a:bodyPr>
            <a:noAutofit/>
          </a:bodyPr>
          <a:lstStyle/>
          <a:p>
            <a:r>
              <a:rPr lang="hu-HU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hu-HU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hu-HU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65 éves vagy annál idősebb népesség arányának növekedése 2009 és 2019 között</a:t>
            </a:r>
            <a:br>
              <a:rPr lang="hu-HU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hu-HU" sz="2400" b="1" dirty="0">
              <a:latin typeface="+mn-lt"/>
            </a:endParaRP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xmlns="" id="{FC3809E3-F77C-4FB5-8EE5-6C9EDB06638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010" y="6263005"/>
            <a:ext cx="6479540" cy="594995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xmlns="" id="{B8C15A9D-3B80-4298-AF5D-FDB8C4DD4B9F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355" y="0"/>
            <a:ext cx="2035175" cy="1380723"/>
          </a:xfrm>
          <a:prstGeom prst="rect">
            <a:avLst/>
          </a:prstGeom>
        </p:spPr>
      </p:pic>
      <p:pic>
        <p:nvPicPr>
          <p:cNvPr id="7" name="Tartalom helye 6">
            <a:extLst>
              <a:ext uri="{FF2B5EF4-FFF2-40B4-BE49-F238E27FC236}">
                <a16:creationId xmlns:a16="http://schemas.microsoft.com/office/drawing/2014/main" xmlns="" id="{7FD1915F-B92F-41F2-BB9E-396046C6A57D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431131" y="2790031"/>
            <a:ext cx="9296400" cy="2819400"/>
          </a:xfrm>
          <a:prstGeom prst="rect">
            <a:avLst/>
          </a:prstGeom>
        </p:spPr>
      </p:pic>
      <p:cxnSp>
        <p:nvCxnSpPr>
          <p:cNvPr id="13" name="Egyenes összekötő nyíllal 12">
            <a:extLst>
              <a:ext uri="{FF2B5EF4-FFF2-40B4-BE49-F238E27FC236}">
                <a16:creationId xmlns:a16="http://schemas.microsoft.com/office/drawing/2014/main" xmlns="" id="{67B83460-8AF2-43CE-804E-FCC876061ADA}"/>
              </a:ext>
            </a:extLst>
          </p:cNvPr>
          <p:cNvCxnSpPr>
            <a:cxnSpLocks/>
          </p:cNvCxnSpPr>
          <p:nvPr/>
        </p:nvCxnSpPr>
        <p:spPr>
          <a:xfrm>
            <a:off x="2759978" y="2716285"/>
            <a:ext cx="0" cy="576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Egyenes összekötő nyíllal 16">
            <a:extLst>
              <a:ext uri="{FF2B5EF4-FFF2-40B4-BE49-F238E27FC236}">
                <a16:creationId xmlns:a16="http://schemas.microsoft.com/office/drawing/2014/main" xmlns="" id="{7CA6CCDE-BC96-4CC6-A463-48825D6F96A3}"/>
              </a:ext>
            </a:extLst>
          </p:cNvPr>
          <p:cNvCxnSpPr>
            <a:cxnSpLocks/>
          </p:cNvCxnSpPr>
          <p:nvPr/>
        </p:nvCxnSpPr>
        <p:spPr>
          <a:xfrm>
            <a:off x="3365383" y="2920768"/>
            <a:ext cx="0" cy="576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Egyenes összekötő nyíllal 18">
            <a:extLst>
              <a:ext uri="{FF2B5EF4-FFF2-40B4-BE49-F238E27FC236}">
                <a16:creationId xmlns:a16="http://schemas.microsoft.com/office/drawing/2014/main" xmlns="" id="{5077A086-264A-498F-AF7D-4A1B25BA993E}"/>
              </a:ext>
            </a:extLst>
          </p:cNvPr>
          <p:cNvCxnSpPr>
            <a:cxnSpLocks/>
          </p:cNvCxnSpPr>
          <p:nvPr/>
        </p:nvCxnSpPr>
        <p:spPr>
          <a:xfrm>
            <a:off x="5396917" y="3429000"/>
            <a:ext cx="0" cy="576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Egyenes összekötő nyíllal 20">
            <a:extLst>
              <a:ext uri="{FF2B5EF4-FFF2-40B4-BE49-F238E27FC236}">
                <a16:creationId xmlns:a16="http://schemas.microsoft.com/office/drawing/2014/main" xmlns="" id="{29D41FB8-EED3-460B-BD9B-B411C84C375C}"/>
              </a:ext>
            </a:extLst>
          </p:cNvPr>
          <p:cNvCxnSpPr>
            <a:cxnSpLocks/>
          </p:cNvCxnSpPr>
          <p:nvPr/>
        </p:nvCxnSpPr>
        <p:spPr>
          <a:xfrm>
            <a:off x="3752675" y="3094490"/>
            <a:ext cx="0" cy="576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2" name="Dia számának helye 21">
            <a:extLst>
              <a:ext uri="{FF2B5EF4-FFF2-40B4-BE49-F238E27FC236}">
                <a16:creationId xmlns:a16="http://schemas.microsoft.com/office/drawing/2014/main" xmlns="" id="{13D6059B-1AD7-4857-A2D7-86D5CA267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2F7EA-F83B-484D-BCDF-339422AD81A8}" type="slidenum">
              <a:rPr lang="hu-HU" smtClean="0"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738377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E51F3C68-9447-45DA-A7BC-17C4EAB8F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453" y="1294058"/>
            <a:ext cx="10632348" cy="736077"/>
          </a:xfrm>
        </p:spPr>
        <p:txBody>
          <a:bodyPr>
            <a:normAutofit fontScale="90000"/>
          </a:bodyPr>
          <a:lstStyle/>
          <a:p>
            <a:r>
              <a:rPr lang="hu-HU" sz="4000" b="1" dirty="0">
                <a:latin typeface="+mn-lt"/>
              </a:rPr>
              <a:t>P</a:t>
            </a:r>
            <a:r>
              <a:rPr lang="en-US" sz="4000" b="1" dirty="0" err="1">
                <a:latin typeface="+mn-lt"/>
              </a:rPr>
              <a:t>opulation</a:t>
            </a:r>
            <a:r>
              <a:rPr lang="en-US" sz="4000" b="1" dirty="0">
                <a:latin typeface="+mn-lt"/>
              </a:rPr>
              <a:t> age structure by major age groups</a:t>
            </a:r>
            <a:r>
              <a:rPr lang="hu-HU" sz="4000" b="1" dirty="0">
                <a:latin typeface="+mn-lt"/>
              </a:rPr>
              <a:t> % of </a:t>
            </a:r>
            <a:r>
              <a:rPr lang="hu-HU" sz="4000" b="1" dirty="0" err="1">
                <a:latin typeface="+mn-lt"/>
              </a:rPr>
              <a:t>total</a:t>
            </a:r>
            <a:r>
              <a:rPr lang="hu-HU" sz="4000" b="1" dirty="0">
                <a:latin typeface="+mn-lt"/>
              </a:rPr>
              <a:t> </a:t>
            </a:r>
            <a:r>
              <a:rPr lang="hu-HU" sz="4000" b="1" dirty="0" err="1">
                <a:latin typeface="+mn-lt"/>
              </a:rPr>
              <a:t>population</a:t>
            </a:r>
            <a:r>
              <a:rPr lang="hu-HU" sz="4000" b="1" dirty="0">
                <a:latin typeface="+mn-lt"/>
              </a:rPr>
              <a:t> </a:t>
            </a:r>
            <a:r>
              <a:rPr lang="hu-HU" sz="2000" b="1" dirty="0">
                <a:latin typeface="+mn-lt"/>
              </a:rPr>
              <a:t>(Eurostat)</a:t>
            </a: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xmlns="" id="{FC3809E3-F77C-4FB5-8EE5-6C9EDB06638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010" y="6263005"/>
            <a:ext cx="6479540" cy="594995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xmlns="" id="{B8C15A9D-3B80-4298-AF5D-FDB8C4DD4B9F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355" y="0"/>
            <a:ext cx="2035175" cy="1208015"/>
          </a:xfrm>
          <a:prstGeom prst="rect">
            <a:avLst/>
          </a:prstGeom>
        </p:spPr>
      </p:pic>
      <p:graphicFrame>
        <p:nvGraphicFramePr>
          <p:cNvPr id="3" name="Tartalom helye 2">
            <a:extLst>
              <a:ext uri="{FF2B5EF4-FFF2-40B4-BE49-F238E27FC236}">
                <a16:creationId xmlns:a16="http://schemas.microsoft.com/office/drawing/2014/main" xmlns="" id="{2DBFC0B2-7BA0-4575-BF3B-26F3C105E6D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781113"/>
              </p:ext>
            </p:extLst>
          </p:nvPr>
        </p:nvGraphicFramePr>
        <p:xfrm>
          <a:off x="721452" y="2030135"/>
          <a:ext cx="10632348" cy="41468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Dia számának helye 4">
            <a:extLst>
              <a:ext uri="{FF2B5EF4-FFF2-40B4-BE49-F238E27FC236}">
                <a16:creationId xmlns:a16="http://schemas.microsoft.com/office/drawing/2014/main" xmlns="" id="{26D3FB18-FCB9-416C-8E5E-C4F915606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2F7EA-F83B-484D-BCDF-339422AD81A8}" type="slidenum">
              <a:rPr lang="hu-HU" smtClean="0"/>
              <a:t>16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039185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áblázat 2">
            <a:extLst>
              <a:ext uri="{FF2B5EF4-FFF2-40B4-BE49-F238E27FC236}">
                <a16:creationId xmlns:a16="http://schemas.microsoft.com/office/drawing/2014/main" xmlns="" id="{338E0360-96AC-44CE-BF9C-AA86273216F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80233578"/>
              </p:ext>
            </p:extLst>
          </p:nvPr>
        </p:nvGraphicFramePr>
        <p:xfrm>
          <a:off x="1141602" y="2752994"/>
          <a:ext cx="9908795" cy="193610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01248">
                  <a:extLst>
                    <a:ext uri="{9D8B030D-6E8A-4147-A177-3AD203B41FA5}">
                      <a16:colId xmlns:a16="http://schemas.microsoft.com/office/drawing/2014/main" xmlns="" val="2219383049"/>
                    </a:ext>
                  </a:extLst>
                </a:gridCol>
                <a:gridCol w="1835237">
                  <a:extLst>
                    <a:ext uri="{9D8B030D-6E8A-4147-A177-3AD203B41FA5}">
                      <a16:colId xmlns:a16="http://schemas.microsoft.com/office/drawing/2014/main" xmlns="" val="117775610"/>
                    </a:ext>
                  </a:extLst>
                </a:gridCol>
                <a:gridCol w="828816">
                  <a:extLst>
                    <a:ext uri="{9D8B030D-6E8A-4147-A177-3AD203B41FA5}">
                      <a16:colId xmlns:a16="http://schemas.microsoft.com/office/drawing/2014/main" xmlns="" val="3455573204"/>
                    </a:ext>
                  </a:extLst>
                </a:gridCol>
                <a:gridCol w="828816">
                  <a:extLst>
                    <a:ext uri="{9D8B030D-6E8A-4147-A177-3AD203B41FA5}">
                      <a16:colId xmlns:a16="http://schemas.microsoft.com/office/drawing/2014/main" xmlns="" val="1465776653"/>
                    </a:ext>
                  </a:extLst>
                </a:gridCol>
                <a:gridCol w="828816">
                  <a:extLst>
                    <a:ext uri="{9D8B030D-6E8A-4147-A177-3AD203B41FA5}">
                      <a16:colId xmlns:a16="http://schemas.microsoft.com/office/drawing/2014/main" xmlns="" val="73478508"/>
                    </a:ext>
                  </a:extLst>
                </a:gridCol>
                <a:gridCol w="932419">
                  <a:extLst>
                    <a:ext uri="{9D8B030D-6E8A-4147-A177-3AD203B41FA5}">
                      <a16:colId xmlns:a16="http://schemas.microsoft.com/office/drawing/2014/main" xmlns="" val="2300025757"/>
                    </a:ext>
                  </a:extLst>
                </a:gridCol>
                <a:gridCol w="710413">
                  <a:extLst>
                    <a:ext uri="{9D8B030D-6E8A-4147-A177-3AD203B41FA5}">
                      <a16:colId xmlns:a16="http://schemas.microsoft.com/office/drawing/2014/main" xmlns="" val="2149098049"/>
                    </a:ext>
                  </a:extLst>
                </a:gridCol>
                <a:gridCol w="821417">
                  <a:extLst>
                    <a:ext uri="{9D8B030D-6E8A-4147-A177-3AD203B41FA5}">
                      <a16:colId xmlns:a16="http://schemas.microsoft.com/office/drawing/2014/main" xmlns="" val="1750932366"/>
                    </a:ext>
                  </a:extLst>
                </a:gridCol>
                <a:gridCol w="621613">
                  <a:extLst>
                    <a:ext uri="{9D8B030D-6E8A-4147-A177-3AD203B41FA5}">
                      <a16:colId xmlns:a16="http://schemas.microsoft.com/office/drawing/2014/main" xmlns="" val="132236285"/>
                    </a:ext>
                  </a:extLst>
                </a:gridCol>
              </a:tblGrid>
              <a:tr h="335535"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hu-HU" sz="1800" u="none" strike="noStrike" dirty="0">
                          <a:effectLst/>
                        </a:rPr>
                        <a:t> </a:t>
                      </a:r>
                      <a:endParaRPr lang="hu-HU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 gridSpan="4"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hu-HU" sz="1800" u="none" strike="noStrike" dirty="0">
                          <a:effectLst/>
                        </a:rPr>
                        <a:t>2019</a:t>
                      </a:r>
                      <a:endParaRPr lang="hu-HU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9050" marR="19050" marT="19050" marB="19050" anchor="ctr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hu-HU" sz="1800" u="none" strike="noStrike">
                          <a:effectLst/>
                        </a:rPr>
                        <a:t>2020</a:t>
                      </a:r>
                      <a:endParaRPr lang="hu-HU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9050" marR="19050" marT="19050" marB="19050" anchor="ctr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84510664"/>
                  </a:ext>
                </a:extLst>
              </a:tr>
              <a:tr h="929501"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hu-HU" sz="1800" u="none" strike="noStrike" dirty="0">
                          <a:effectLst/>
                        </a:rPr>
                        <a:t> </a:t>
                      </a:r>
                      <a:endParaRPr lang="hu-HU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hu-HU" sz="1800" u="none" strike="noStrike">
                          <a:effectLst/>
                        </a:rPr>
                        <a:t>I. negyedév</a:t>
                      </a:r>
                      <a:endParaRPr lang="hu-HU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hu-HU" sz="1800" u="none" strike="noStrike">
                          <a:effectLst/>
                        </a:rPr>
                        <a:t>I. félév</a:t>
                      </a:r>
                      <a:endParaRPr lang="hu-HU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hu-HU" sz="1800" u="none" strike="noStrike">
                          <a:effectLst/>
                        </a:rPr>
                        <a:t>I–III. negyedév</a:t>
                      </a:r>
                      <a:endParaRPr lang="hu-HU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hu-HU" sz="1800" u="none" strike="noStrike">
                          <a:effectLst/>
                        </a:rPr>
                        <a:t>I–IV. negyedév</a:t>
                      </a:r>
                      <a:endParaRPr lang="hu-HU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hu-HU" sz="1800" u="none" strike="noStrike">
                          <a:effectLst/>
                        </a:rPr>
                        <a:t>I. negyedév</a:t>
                      </a:r>
                      <a:endParaRPr lang="hu-HU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hu-HU" sz="1800" u="none" strike="noStrike">
                          <a:effectLst/>
                        </a:rPr>
                        <a:t>I. félév</a:t>
                      </a:r>
                      <a:endParaRPr lang="hu-HU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hu-HU" sz="1800" u="none" strike="noStrike">
                          <a:effectLst/>
                        </a:rPr>
                        <a:t>I–III. negyedév</a:t>
                      </a:r>
                      <a:endParaRPr lang="hu-HU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hu-HU" sz="1800" u="none" strike="noStrike">
                          <a:effectLst/>
                        </a:rPr>
                        <a:t>I–IV. negyedé</a:t>
                      </a:r>
                      <a:endParaRPr lang="hu-HU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9050" marR="19050" marT="19050" marB="19050" anchor="ctr"/>
                </a:tc>
                <a:extLst>
                  <a:ext uri="{0D108BD9-81ED-4DB2-BD59-A6C34878D82A}">
                    <a16:rowId xmlns:a16="http://schemas.microsoft.com/office/drawing/2014/main" xmlns="" val="2738317202"/>
                  </a:ext>
                </a:extLst>
              </a:tr>
              <a:tr h="335535"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hu-HU" sz="1800" u="none" strike="noStrike">
                          <a:effectLst/>
                        </a:rPr>
                        <a:t>Magyarország</a:t>
                      </a:r>
                      <a:endParaRPr lang="hu-HU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hu-HU" sz="1800" u="none" strike="noStrike">
                          <a:effectLst/>
                        </a:rPr>
                        <a:t>20 864</a:t>
                      </a:r>
                      <a:endParaRPr lang="hu-HU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9050" marR="19050" marT="19050" marB="1905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hu-HU" sz="1800" u="none" strike="noStrike">
                          <a:effectLst/>
                        </a:rPr>
                        <a:t>41 959</a:t>
                      </a:r>
                      <a:endParaRPr lang="hu-HU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9050" marR="19050" marT="19050" marB="1905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hu-HU" sz="1800" u="none" strike="noStrike">
                          <a:effectLst/>
                        </a:rPr>
                        <a:t>66 292</a:t>
                      </a:r>
                      <a:endParaRPr lang="hu-HU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9050" marR="19050" marT="19050" marB="1905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hu-HU" sz="1800" u="none" strike="noStrike">
                          <a:effectLst/>
                        </a:rPr>
                        <a:t>89 193</a:t>
                      </a:r>
                      <a:endParaRPr lang="hu-HU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9050" marR="19050" marT="19050" marB="1905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hu-HU" sz="18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22 235</a:t>
                      </a:r>
                      <a:endParaRPr lang="hu-HU" sz="18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9050" marR="19050" marT="19050" marB="1905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hu-HU" sz="18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44 250</a:t>
                      </a:r>
                      <a:endParaRPr lang="hu-HU" sz="18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9050" marR="19050" marT="19050" marB="19050" anchor="b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hu-HU" sz="1800" u="none" strike="noStrike">
                          <a:effectLst/>
                        </a:rPr>
                        <a:t> </a:t>
                      </a:r>
                      <a:endParaRPr lang="hu-HU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hu-HU" sz="1800" u="none" strike="noStrike">
                          <a:effectLst/>
                        </a:rPr>
                        <a:t> </a:t>
                      </a:r>
                      <a:endParaRPr lang="hu-HU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9050" marR="19050" marT="19050" marB="19050" anchor="ctr"/>
                </a:tc>
                <a:extLst>
                  <a:ext uri="{0D108BD9-81ED-4DB2-BD59-A6C34878D82A}">
                    <a16:rowId xmlns:a16="http://schemas.microsoft.com/office/drawing/2014/main" xmlns="" val="78308250"/>
                  </a:ext>
                </a:extLst>
              </a:tr>
              <a:tr h="335535"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hu-HU" sz="1800" u="none" strike="noStrike">
                          <a:effectLst/>
                        </a:rPr>
                        <a:t> </a:t>
                      </a:r>
                      <a:endParaRPr lang="hu-HU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hu-HU" sz="1800" u="none" strike="noStrike">
                          <a:effectLst/>
                        </a:rPr>
                        <a:t> </a:t>
                      </a:r>
                      <a:endParaRPr lang="hu-HU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9050" marR="19050" marT="19050" marB="1905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hu-HU" sz="1800" u="none" strike="noStrike">
                          <a:effectLst/>
                        </a:rPr>
                        <a:t> </a:t>
                      </a:r>
                      <a:endParaRPr lang="hu-HU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9050" marR="19050" marT="19050" marB="1905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hu-HU" sz="1800" u="none" strike="noStrike">
                          <a:effectLst/>
                        </a:rPr>
                        <a:t> </a:t>
                      </a:r>
                      <a:endParaRPr lang="hu-HU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9050" marR="19050" marT="19050" marB="1905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hu-HU" sz="1800" u="none" strike="noStrike">
                          <a:effectLst/>
                        </a:rPr>
                        <a:t> </a:t>
                      </a:r>
                      <a:endParaRPr lang="hu-HU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9050" marR="19050" marT="19050" marB="1905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hu-HU" sz="1800" u="none" strike="noStrike">
                          <a:effectLst/>
                        </a:rPr>
                        <a:t> </a:t>
                      </a:r>
                      <a:endParaRPr lang="hu-HU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9050" marR="19050" marT="19050" marB="1905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hu-HU" sz="1800" u="none" strike="noStrike">
                          <a:effectLst/>
                        </a:rPr>
                        <a:t> </a:t>
                      </a:r>
                      <a:endParaRPr lang="hu-HU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9050" marR="19050" marT="19050" marB="19050" anchor="b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hu-HU" sz="1800" u="none" strike="noStrike">
                          <a:effectLst/>
                        </a:rPr>
                        <a:t> </a:t>
                      </a:r>
                      <a:endParaRPr lang="hu-HU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hu-HU" sz="1800" u="none" strike="noStrike" dirty="0">
                          <a:effectLst/>
                        </a:rPr>
                        <a:t> </a:t>
                      </a:r>
                      <a:endParaRPr lang="hu-HU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9050" marR="19050" marT="19050" marB="19050" anchor="ctr"/>
                </a:tc>
                <a:extLst>
                  <a:ext uri="{0D108BD9-81ED-4DB2-BD59-A6C34878D82A}">
                    <a16:rowId xmlns:a16="http://schemas.microsoft.com/office/drawing/2014/main" xmlns="" val="2864496129"/>
                  </a:ext>
                </a:extLst>
              </a:tr>
            </a:tbl>
          </a:graphicData>
        </a:graphic>
      </p:graphicFrame>
      <p:pic>
        <p:nvPicPr>
          <p:cNvPr id="2" name="Kép 1">
            <a:extLst>
              <a:ext uri="{FF2B5EF4-FFF2-40B4-BE49-F238E27FC236}">
                <a16:creationId xmlns:a16="http://schemas.microsoft.com/office/drawing/2014/main" xmlns="" id="{17EF3A41-4627-4376-9A15-23BAA84FBD9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355" y="0"/>
            <a:ext cx="2035175" cy="1208015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xmlns="" id="{5080FECD-7BA4-43EE-A04C-A42A3DFBF34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010" y="6263005"/>
            <a:ext cx="6479540" cy="594995"/>
          </a:xfrm>
          <a:prstGeom prst="rect">
            <a:avLst/>
          </a:prstGeom>
        </p:spPr>
      </p:pic>
      <p:sp>
        <p:nvSpPr>
          <p:cNvPr id="7" name="Dia számának helye 6">
            <a:extLst>
              <a:ext uri="{FF2B5EF4-FFF2-40B4-BE49-F238E27FC236}">
                <a16:creationId xmlns:a16="http://schemas.microsoft.com/office/drawing/2014/main" xmlns="" id="{C13A1D8B-6310-43C6-859D-6F5FD041C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2F7EA-F83B-484D-BCDF-339422AD81A8}" type="slidenum">
              <a:rPr lang="hu-HU" smtClean="0"/>
              <a:t>17</a:t>
            </a:fld>
            <a:endParaRPr lang="hu-HU"/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xmlns="" id="{95BEEB7C-A73C-42E7-9503-2DA5D03D33FF}"/>
              </a:ext>
            </a:extLst>
          </p:cNvPr>
          <p:cNvSpPr txBox="1"/>
          <p:nvPr/>
        </p:nvSpPr>
        <p:spPr>
          <a:xfrm>
            <a:off x="1082180" y="1400961"/>
            <a:ext cx="74410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dirty="0">
                <a:solidFill>
                  <a:schemeClr val="accent1">
                    <a:lumMod val="50000"/>
                  </a:schemeClr>
                </a:solidFill>
              </a:rPr>
              <a:t>A társadalom alapkövei a családok</a:t>
            </a:r>
          </a:p>
          <a:p>
            <a:r>
              <a:rPr lang="hu-HU" sz="3600" b="1" dirty="0">
                <a:solidFill>
                  <a:schemeClr val="accent1">
                    <a:lumMod val="50000"/>
                  </a:schemeClr>
                </a:solidFill>
              </a:rPr>
              <a:t>Születések száma</a:t>
            </a:r>
          </a:p>
        </p:txBody>
      </p:sp>
    </p:spTree>
    <p:extLst>
      <p:ext uri="{BB962C8B-B14F-4D97-AF65-F5344CB8AC3E}">
        <p14:creationId xmlns:p14="http://schemas.microsoft.com/office/powerpoint/2010/main" val="33146558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E51F3C68-9447-45DA-A7BC-17C4EAB8F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841" y="1294058"/>
            <a:ext cx="10623959" cy="445525"/>
          </a:xfrm>
        </p:spPr>
        <p:txBody>
          <a:bodyPr>
            <a:normAutofit/>
          </a:bodyPr>
          <a:lstStyle/>
          <a:p>
            <a:r>
              <a:rPr lang="hu-HU" sz="2000" b="1" dirty="0">
                <a:latin typeface="+mn-lt"/>
              </a:rPr>
              <a:t>Gazdaságilag aktívak száma korcsoportok szerint nemenként</a:t>
            </a: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xmlns="" id="{FC3809E3-F77C-4FB5-8EE5-6C9EDB06638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010" y="6263005"/>
            <a:ext cx="6479540" cy="594995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xmlns="" id="{B8C15A9D-3B80-4298-AF5D-FDB8C4DD4B9F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355" y="0"/>
            <a:ext cx="2035175" cy="1208015"/>
          </a:xfrm>
          <a:prstGeom prst="rect">
            <a:avLst/>
          </a:prstGeom>
        </p:spPr>
      </p:pic>
      <p:sp>
        <p:nvSpPr>
          <p:cNvPr id="7" name="Dia számának helye 6">
            <a:extLst>
              <a:ext uri="{FF2B5EF4-FFF2-40B4-BE49-F238E27FC236}">
                <a16:creationId xmlns:a16="http://schemas.microsoft.com/office/drawing/2014/main" xmlns="" id="{538F6408-4ADA-4824-AE2C-82BF7AB8E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2F7EA-F83B-484D-BCDF-339422AD81A8}" type="slidenum">
              <a:rPr lang="hu-HU" smtClean="0"/>
              <a:t>18</a:t>
            </a:fld>
            <a:endParaRPr lang="hu-HU"/>
          </a:p>
        </p:txBody>
      </p:sp>
      <p:graphicFrame>
        <p:nvGraphicFramePr>
          <p:cNvPr id="3" name="Tartalom helye 2">
            <a:extLst>
              <a:ext uri="{FF2B5EF4-FFF2-40B4-BE49-F238E27FC236}">
                <a16:creationId xmlns:a16="http://schemas.microsoft.com/office/drawing/2014/main" xmlns="" id="{E3E7EC53-3EB0-4EFF-8D85-7256A6BFAB3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507825"/>
              </p:ext>
            </p:extLst>
          </p:nvPr>
        </p:nvGraphicFramePr>
        <p:xfrm>
          <a:off x="838200" y="1778953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6209233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E51F3C68-9447-45DA-A7BC-17C4EAB8F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009" y="1294058"/>
            <a:ext cx="10598792" cy="445525"/>
          </a:xfrm>
        </p:spPr>
        <p:txBody>
          <a:bodyPr>
            <a:normAutofit/>
          </a:bodyPr>
          <a:lstStyle/>
          <a:p>
            <a:r>
              <a:rPr lang="hu-HU" sz="2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Aktivitási arány korcsoportok szerint, nemenként [%]</a:t>
            </a: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xmlns="" id="{FC3809E3-F77C-4FB5-8EE5-6C9EDB06638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010" y="6263005"/>
            <a:ext cx="6479540" cy="594995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xmlns="" id="{B8C15A9D-3B80-4298-AF5D-FDB8C4DD4B9F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355" y="0"/>
            <a:ext cx="2035175" cy="1208015"/>
          </a:xfrm>
          <a:prstGeom prst="rect">
            <a:avLst/>
          </a:prstGeom>
        </p:spPr>
      </p:pic>
      <p:sp>
        <p:nvSpPr>
          <p:cNvPr id="7" name="Dia számának helye 6">
            <a:extLst>
              <a:ext uri="{FF2B5EF4-FFF2-40B4-BE49-F238E27FC236}">
                <a16:creationId xmlns:a16="http://schemas.microsoft.com/office/drawing/2014/main" xmlns="" id="{538F6408-4ADA-4824-AE2C-82BF7AB8E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2F7EA-F83B-484D-BCDF-339422AD81A8}" type="slidenum">
              <a:rPr lang="hu-HU" smtClean="0"/>
              <a:t>19</a:t>
            </a:fld>
            <a:endParaRPr lang="hu-HU"/>
          </a:p>
        </p:txBody>
      </p:sp>
      <p:graphicFrame>
        <p:nvGraphicFramePr>
          <p:cNvPr id="14" name="Tartalom helye 13">
            <a:extLst>
              <a:ext uri="{FF2B5EF4-FFF2-40B4-BE49-F238E27FC236}">
                <a16:creationId xmlns:a16="http://schemas.microsoft.com/office/drawing/2014/main" xmlns="" id="{906C68E8-CD72-4F4D-BC85-6EBC8373470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2085701"/>
              </p:ext>
            </p:extLst>
          </p:nvPr>
        </p:nvGraphicFramePr>
        <p:xfrm>
          <a:off x="838200" y="1825625"/>
          <a:ext cx="10515600" cy="4351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499396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BBDD2D8A-ED1B-4BD4-BB5C-8B63A90F4A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68072"/>
            <a:ext cx="9144000" cy="1960927"/>
          </a:xfrm>
        </p:spPr>
        <p:txBody>
          <a:bodyPr>
            <a:normAutofit fontScale="90000"/>
          </a:bodyPr>
          <a:lstStyle/>
          <a:p>
            <a:pPr marL="457200" algn="ctr">
              <a:lnSpc>
                <a:spcPct val="150000"/>
              </a:lnSpc>
            </a:pPr>
            <a:r>
              <a:rPr lang="hu-HU" sz="49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Nő, család és karrier</a:t>
            </a:r>
            <a:r>
              <a:rPr lang="hu-HU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/>
            </a:r>
            <a:br>
              <a:rPr lang="hu-HU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r>
              <a:rPr lang="hu-HU" sz="2700" b="1" dirty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  <a:ea typeface="Times New Roman" panose="02020603050405020304" pitchFamily="18" charset="0"/>
              </a:rPr>
              <a:t>A női foglalkoztatás, a család és a munka egyensúlyáról </a:t>
            </a:r>
            <a:r>
              <a:rPr lang="hu-HU" sz="2700" dirty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  <a:ea typeface="Times New Roman" panose="02020603050405020304" pitchFamily="18" charset="0"/>
              </a:rPr>
              <a:t/>
            </a:r>
            <a:br>
              <a:rPr lang="hu-HU" sz="2700" dirty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  <a:ea typeface="Times New Roman" panose="02020603050405020304" pitchFamily="18" charset="0"/>
              </a:rPr>
            </a:br>
            <a:r>
              <a:rPr lang="hu-HU" sz="2700" b="1" dirty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 V4 országokban</a:t>
            </a:r>
            <a:endParaRPr lang="hu-HU" sz="27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xmlns="" id="{98675BBB-FDA8-407A-B3FA-8A02920E7BB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 dirty="0"/>
          </a:p>
          <a:p>
            <a:r>
              <a:rPr lang="hu-HU" sz="2000" b="1" dirty="0" err="1">
                <a:solidFill>
                  <a:schemeClr val="accent1">
                    <a:lumMod val="50000"/>
                  </a:schemeClr>
                </a:solidFill>
              </a:rPr>
              <a:t>Modláné</a:t>
            </a:r>
            <a:r>
              <a:rPr lang="hu-HU" sz="2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hu-HU" sz="2000" b="1" dirty="0" err="1">
                <a:solidFill>
                  <a:schemeClr val="accent1">
                    <a:lumMod val="50000"/>
                  </a:schemeClr>
                </a:solidFill>
              </a:rPr>
              <a:t>Görgényi</a:t>
            </a:r>
            <a:r>
              <a:rPr lang="hu-HU" sz="2000" b="1" dirty="0">
                <a:solidFill>
                  <a:schemeClr val="accent1">
                    <a:lumMod val="50000"/>
                  </a:schemeClr>
                </a:solidFill>
              </a:rPr>
              <a:t> Ildikó</a:t>
            </a:r>
          </a:p>
          <a:p>
            <a:r>
              <a:rPr lang="hu-HU" sz="2000" b="1" dirty="0">
                <a:solidFill>
                  <a:schemeClr val="accent1">
                    <a:lumMod val="50000"/>
                  </a:schemeClr>
                </a:solidFill>
              </a:rPr>
              <a:t>2020.08.28.</a:t>
            </a: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xmlns="" id="{09A19824-A019-4417-96B3-CD318937248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355" y="0"/>
            <a:ext cx="2035175" cy="1380723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xmlns="" id="{F514B080-1D20-4ACA-BD5E-8F09D444EF4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953" y="6185094"/>
            <a:ext cx="6479540" cy="594995"/>
          </a:xfrm>
          <a:prstGeom prst="rect">
            <a:avLst/>
          </a:prstGeom>
        </p:spPr>
      </p:pic>
      <p:sp>
        <p:nvSpPr>
          <p:cNvPr id="10" name="Dia számának helye 9">
            <a:extLst>
              <a:ext uri="{FF2B5EF4-FFF2-40B4-BE49-F238E27FC236}">
                <a16:creationId xmlns:a16="http://schemas.microsoft.com/office/drawing/2014/main" xmlns="" id="{78488653-0B4F-4119-AD75-90E07E8F2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2F7EA-F83B-484D-BCDF-339422AD81A8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933974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E51F3C68-9447-45DA-A7BC-17C4EAB8F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453" y="1294058"/>
            <a:ext cx="10632348" cy="736077"/>
          </a:xfrm>
        </p:spPr>
        <p:txBody>
          <a:bodyPr>
            <a:normAutofit/>
          </a:bodyPr>
          <a:lstStyle/>
          <a:p>
            <a:r>
              <a:rPr lang="hu-HU" sz="2400" b="1" dirty="0" err="1">
                <a:latin typeface="+mn-lt"/>
              </a:rPr>
              <a:t>Adóék</a:t>
            </a:r>
            <a:r>
              <a:rPr lang="hu-HU" sz="2400" b="1" dirty="0">
                <a:latin typeface="+mn-lt"/>
              </a:rPr>
              <a:t> a régiós országokban, 2017 (%) Forrás: OECD </a:t>
            </a:r>
            <a:r>
              <a:rPr lang="hu-HU" sz="2400" b="1" dirty="0" err="1">
                <a:latin typeface="+mn-lt"/>
              </a:rPr>
              <a:t>Taxing</a:t>
            </a:r>
            <a:r>
              <a:rPr lang="hu-HU" sz="2400" b="1" dirty="0">
                <a:latin typeface="+mn-lt"/>
              </a:rPr>
              <a:t> </a:t>
            </a:r>
            <a:r>
              <a:rPr lang="hu-HU" sz="2400" b="1" dirty="0" err="1">
                <a:latin typeface="+mn-lt"/>
              </a:rPr>
              <a:t>Wages</a:t>
            </a:r>
            <a:r>
              <a:rPr lang="hu-HU" sz="2400" b="1" dirty="0">
                <a:latin typeface="+mn-lt"/>
              </a:rPr>
              <a:t> </a:t>
            </a:r>
            <a:r>
              <a:rPr lang="hu-HU" sz="2400" b="1" dirty="0" err="1">
                <a:latin typeface="+mn-lt"/>
              </a:rPr>
              <a:t>Dataset</a:t>
            </a:r>
            <a:r>
              <a:rPr lang="hu-HU" sz="2400" b="1" dirty="0">
                <a:latin typeface="+mn-lt"/>
              </a:rPr>
              <a:t> (2017) </a:t>
            </a: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xmlns="" id="{FC3809E3-F77C-4FB5-8EE5-6C9EDB06638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010" y="6263005"/>
            <a:ext cx="6479540" cy="594995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xmlns="" id="{B8C15A9D-3B80-4298-AF5D-FDB8C4DD4B9F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355" y="0"/>
            <a:ext cx="2035175" cy="1208015"/>
          </a:xfrm>
          <a:prstGeom prst="rect">
            <a:avLst/>
          </a:prstGeom>
        </p:spPr>
      </p:pic>
      <p:pic>
        <p:nvPicPr>
          <p:cNvPr id="4" name="Tartalom helye 3">
            <a:extLst>
              <a:ext uri="{FF2B5EF4-FFF2-40B4-BE49-F238E27FC236}">
                <a16:creationId xmlns:a16="http://schemas.microsoft.com/office/drawing/2014/main" xmlns="" id="{0333EA8F-BBB5-4488-8FA6-48CEEA499F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962275" y="2786856"/>
            <a:ext cx="6048375" cy="3019425"/>
          </a:xfrm>
        </p:spPr>
      </p:pic>
      <p:sp>
        <p:nvSpPr>
          <p:cNvPr id="7" name="Dia számának helye 6">
            <a:extLst>
              <a:ext uri="{FF2B5EF4-FFF2-40B4-BE49-F238E27FC236}">
                <a16:creationId xmlns:a16="http://schemas.microsoft.com/office/drawing/2014/main" xmlns="" id="{538F6408-4ADA-4824-AE2C-82BF7AB8E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2F7EA-F83B-484D-BCDF-339422AD81A8}" type="slidenum">
              <a:rPr lang="hu-HU" smtClean="0"/>
              <a:t>20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108893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E51F3C68-9447-45DA-A7BC-17C4EAB8F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453" y="1294058"/>
            <a:ext cx="10632348" cy="736077"/>
          </a:xfrm>
        </p:spPr>
        <p:txBody>
          <a:bodyPr>
            <a:normAutofit fontScale="90000"/>
          </a:bodyPr>
          <a:lstStyle/>
          <a:p>
            <a:r>
              <a:rPr lang="hu-HU" sz="2800" b="1" dirty="0">
                <a:solidFill>
                  <a:srgbClr val="1F4E79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7. A kutatás hipotézisei</a:t>
            </a:r>
            <a:r>
              <a:rPr lang="hu-H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hu-HU" sz="2400" b="1" dirty="0">
              <a:latin typeface="+mn-lt"/>
            </a:endParaRP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xmlns="" id="{FC3809E3-F77C-4FB5-8EE5-6C9EDB06638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010" y="6263005"/>
            <a:ext cx="6479540" cy="594995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xmlns="" id="{B8C15A9D-3B80-4298-AF5D-FDB8C4DD4B9F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355" y="0"/>
            <a:ext cx="2035175" cy="1208015"/>
          </a:xfrm>
          <a:prstGeom prst="rect">
            <a:avLst/>
          </a:prstGeom>
        </p:spPr>
      </p:pic>
      <p:sp>
        <p:nvSpPr>
          <p:cNvPr id="7" name="Dia számának helye 6">
            <a:extLst>
              <a:ext uri="{FF2B5EF4-FFF2-40B4-BE49-F238E27FC236}">
                <a16:creationId xmlns:a16="http://schemas.microsoft.com/office/drawing/2014/main" xmlns="" id="{538F6408-4ADA-4824-AE2C-82BF7AB8E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2F7EA-F83B-484D-BCDF-339422AD81A8}" type="slidenum">
              <a:rPr lang="hu-HU" smtClean="0"/>
              <a:t>21</a:t>
            </a:fld>
            <a:endParaRPr lang="hu-HU"/>
          </a:p>
        </p:txBody>
      </p:sp>
      <p:sp>
        <p:nvSpPr>
          <p:cNvPr id="5" name="Tartalom helye 4">
            <a:extLst>
              <a:ext uri="{FF2B5EF4-FFF2-40B4-BE49-F238E27FC236}">
                <a16:creationId xmlns:a16="http://schemas.microsoft.com/office/drawing/2014/main" xmlns="" id="{3301D361-379C-4490-B4A8-1637DB63AA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5676" y="2116177"/>
            <a:ext cx="10498123" cy="4060785"/>
          </a:xfrm>
        </p:spPr>
        <p:txBody>
          <a:bodyPr>
            <a:normAutofit lnSpcReduction="10000"/>
          </a:bodyPr>
          <a:lstStyle/>
          <a:p>
            <a:pPr marL="457200" algn="just">
              <a:lnSpc>
                <a:spcPct val="150000"/>
              </a:lnSpc>
            </a:pPr>
            <a:r>
              <a:rPr lang="hu-HU" sz="2000" b="1" dirty="0">
                <a:solidFill>
                  <a:schemeClr val="accent1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A csökkenő népesség a V4-k számára jelentős kockázatot jelent, a család egyik oldalról a nemzet hosszú távú fennmaradásának a kulcsa, másik oldalról a gazdasági növekedés stabilitásának alapját képezi.</a:t>
            </a:r>
            <a:endParaRPr lang="hu-HU" sz="2000" b="1" dirty="0">
              <a:solidFill>
                <a:schemeClr val="accent1">
                  <a:lumMod val="50000"/>
                </a:schemeClr>
              </a:solidFill>
              <a:ea typeface="Times New Roman" panose="02020603050405020304" pitchFamily="18" charset="0"/>
            </a:endParaRPr>
          </a:p>
          <a:p>
            <a:pPr marL="457200" algn="just">
              <a:lnSpc>
                <a:spcPct val="150000"/>
              </a:lnSpc>
            </a:pPr>
            <a:r>
              <a:rPr lang="hu-HU" sz="2000" b="1" dirty="0">
                <a:solidFill>
                  <a:schemeClr val="accent1">
                    <a:lumMod val="5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 megalakult családokban a női szerep és a férfi szerep elválik, de egymást kiegészítve egészet alkotnak.</a:t>
            </a:r>
          </a:p>
          <a:p>
            <a:pPr marL="457200" algn="just">
              <a:lnSpc>
                <a:spcPct val="150000"/>
              </a:lnSpc>
            </a:pPr>
            <a:r>
              <a:rPr lang="hu-HU" sz="2000" b="1" dirty="0">
                <a:solidFill>
                  <a:schemeClr val="accent1">
                    <a:lumMod val="5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 családban élő nők és férfiak összehangolják a családi életet és a munkát.  </a:t>
            </a:r>
          </a:p>
          <a:p>
            <a:pPr marL="457200" algn="just">
              <a:lnSpc>
                <a:spcPct val="150000"/>
              </a:lnSpc>
            </a:pPr>
            <a:r>
              <a:rPr lang="hu-HU" sz="2000" b="1" dirty="0">
                <a:solidFill>
                  <a:schemeClr val="accent1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Egy komplex a foglalkoztatással összehangolt családpolitika a gyermekvállalási kedvet emeli és a nemzet lélekszámát hosszú távon stabilizálja.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617113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E1E57BCA-5A3B-45DC-8019-29E93526F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84477"/>
            <a:ext cx="10515600" cy="1610686"/>
          </a:xfrm>
        </p:spPr>
        <p:txBody>
          <a:bodyPr>
            <a:normAutofit fontScale="90000"/>
          </a:bodyPr>
          <a:lstStyle/>
          <a:p>
            <a:r>
              <a:rPr lang="hu-HU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8. A kutatáshoz kapcsolódó a konferencián megvitatott makró kérdések </a:t>
            </a:r>
            <a:r>
              <a:rPr lang="hu-HU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hu-HU" dirty="0">
                <a:solidFill>
                  <a:schemeClr val="accent1">
                    <a:lumMod val="50000"/>
                  </a:schemeClr>
                </a:solidFill>
              </a:rPr>
            </a:br>
            <a:endParaRPr lang="hu-HU" dirty="0"/>
          </a:p>
        </p:txBody>
      </p:sp>
      <p:sp>
        <p:nvSpPr>
          <p:cNvPr id="3" name="Dia számának helye 2">
            <a:extLst>
              <a:ext uri="{FF2B5EF4-FFF2-40B4-BE49-F238E27FC236}">
                <a16:creationId xmlns:a16="http://schemas.microsoft.com/office/drawing/2014/main" xmlns="" id="{2EB4754C-0475-4990-A611-6964DCCB5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2F7EA-F83B-484D-BCDF-339422AD81A8}" type="slidenum">
              <a:rPr lang="hu-HU" smtClean="0"/>
              <a:t>22</a:t>
            </a:fld>
            <a:endParaRPr lang="hu-HU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xmlns="" id="{0103BA4C-6E66-45EA-A6CD-64ACC3EC07F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355" y="0"/>
            <a:ext cx="2035175" cy="1380723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xmlns="" id="{F31367B9-42EE-498D-B9A8-D49BE3BC4ED5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010" y="6263005"/>
            <a:ext cx="6479540" cy="594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9478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E51F3C68-9447-45DA-A7BC-17C4EAB8F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452" y="1380723"/>
            <a:ext cx="10632347" cy="649413"/>
          </a:xfrm>
        </p:spPr>
        <p:txBody>
          <a:bodyPr>
            <a:normAutofit fontScale="90000"/>
          </a:bodyPr>
          <a:lstStyle/>
          <a:p>
            <a:r>
              <a:rPr lang="hu-HU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Kérdések makró szinten 1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C67B5A24-3A6C-4D0F-9A4E-17F86FA4B0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1453" y="2030136"/>
            <a:ext cx="10632348" cy="4068660"/>
          </a:xfrm>
        </p:spPr>
        <p:txBody>
          <a:bodyPr>
            <a:normAutofit fontScale="92500" lnSpcReduction="10000"/>
          </a:bodyPr>
          <a:lstStyle/>
          <a:p>
            <a:pPr indent="0">
              <a:lnSpc>
                <a:spcPct val="107000"/>
              </a:lnSpc>
              <a:buNone/>
            </a:pPr>
            <a:r>
              <a:rPr lang="en-US" sz="2400" i="1" dirty="0" err="1">
                <a:solidFill>
                  <a:srgbClr val="222222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Hogyan</a:t>
            </a:r>
            <a:r>
              <a:rPr lang="en-US" sz="2400" i="1" dirty="0">
                <a:solidFill>
                  <a:srgbClr val="222222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222222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növelhető</a:t>
            </a:r>
            <a:r>
              <a:rPr lang="en-US" sz="2400" i="1" dirty="0">
                <a:solidFill>
                  <a:srgbClr val="222222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400" i="1" dirty="0" err="1">
                <a:solidFill>
                  <a:srgbClr val="222222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női</a:t>
            </a:r>
            <a:r>
              <a:rPr lang="en-US" sz="2400" i="1" dirty="0">
                <a:solidFill>
                  <a:srgbClr val="222222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222222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vállalkozói</a:t>
            </a:r>
            <a:r>
              <a:rPr lang="en-US" sz="2400" i="1" dirty="0">
                <a:solidFill>
                  <a:srgbClr val="222222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222222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aktivitás</a:t>
            </a:r>
            <a:r>
              <a:rPr lang="en-US" sz="2400" i="1" dirty="0">
                <a:solidFill>
                  <a:srgbClr val="222222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hu-HU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tabLst>
                <a:tab pos="457200" algn="l"/>
              </a:tabLst>
            </a:pPr>
            <a:r>
              <a:rPr lang="en-US" sz="2400" b="1" dirty="0">
                <a:solidFill>
                  <a:srgbClr val="222222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In what ways can we help promote  the entrepreneurial activity of women?</a:t>
            </a:r>
            <a:endParaRPr lang="hu-HU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buNone/>
              <a:tabLst>
                <a:tab pos="457200" algn="l"/>
              </a:tabLst>
            </a:pPr>
            <a:r>
              <a:rPr lang="en-US" sz="2400" b="1" dirty="0">
                <a:solidFill>
                  <a:srgbClr val="222222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hu-HU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tabLst>
                <a:tab pos="457200" algn="l"/>
              </a:tabLst>
            </a:pPr>
            <a:r>
              <a:rPr lang="en-US" sz="2400" dirty="0">
                <a:solidFill>
                  <a:srgbClr val="222222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 </a:t>
            </a:r>
            <a:r>
              <a:rPr lang="en-US" sz="2400" i="1" dirty="0" err="1">
                <a:solidFill>
                  <a:srgbClr val="222222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szükség</a:t>
            </a:r>
            <a:r>
              <a:rPr lang="en-US" sz="2400" i="1" dirty="0">
                <a:solidFill>
                  <a:srgbClr val="222222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222222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és</a:t>
            </a:r>
            <a:r>
              <a:rPr lang="en-US" sz="2400" i="1" dirty="0">
                <a:solidFill>
                  <a:srgbClr val="222222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400" i="1" dirty="0" err="1">
                <a:solidFill>
                  <a:srgbClr val="222222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vagy</a:t>
            </a:r>
            <a:r>
              <a:rPr lang="en-US" sz="2400" i="1" dirty="0">
                <a:solidFill>
                  <a:srgbClr val="222222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400" i="1" dirty="0" err="1">
                <a:solidFill>
                  <a:srgbClr val="222222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lehetőség</a:t>
            </a:r>
            <a:r>
              <a:rPr lang="en-US" sz="2400" i="1" dirty="0">
                <a:solidFill>
                  <a:srgbClr val="222222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222222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és</a:t>
            </a:r>
            <a:r>
              <a:rPr lang="en-US" sz="2400" i="1" dirty="0">
                <a:solidFill>
                  <a:srgbClr val="222222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2400" i="1" dirty="0" err="1">
                <a:solidFill>
                  <a:srgbClr val="222222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vagy</a:t>
            </a:r>
            <a:r>
              <a:rPr lang="en-US" sz="2400" i="1" dirty="0">
                <a:solidFill>
                  <a:srgbClr val="222222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400" i="1" dirty="0" err="1">
                <a:solidFill>
                  <a:srgbClr val="222222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személyiség</a:t>
            </a:r>
            <a:r>
              <a:rPr lang="en-US" sz="2400" i="1" dirty="0">
                <a:solidFill>
                  <a:srgbClr val="222222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en-US" sz="2400" i="1" dirty="0" err="1">
                <a:solidFill>
                  <a:srgbClr val="222222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aktivizálja</a:t>
            </a:r>
            <a:r>
              <a:rPr lang="en-US" sz="2400" i="1" dirty="0">
                <a:solidFill>
                  <a:srgbClr val="222222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400" i="1" dirty="0" err="1">
                <a:solidFill>
                  <a:srgbClr val="222222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születő</a:t>
            </a:r>
            <a:r>
              <a:rPr lang="en-US" sz="2400" i="1" dirty="0">
                <a:solidFill>
                  <a:srgbClr val="222222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222222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női</a:t>
            </a:r>
            <a:r>
              <a:rPr lang="en-US" sz="2400" i="1" dirty="0">
                <a:solidFill>
                  <a:srgbClr val="222222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222222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vállalkozót</a:t>
            </a:r>
            <a:r>
              <a:rPr lang="hu-HU" sz="2400" i="1" dirty="0">
                <a:solidFill>
                  <a:srgbClr val="222222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2400" i="1" dirty="0">
                <a:solidFill>
                  <a:srgbClr val="222222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222222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What promotes women’s desire to be entrepreneurs? Need or opportunity, or personality, or all of these combined?</a:t>
            </a:r>
            <a:endParaRPr lang="hu-HU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buNone/>
              <a:tabLst>
                <a:tab pos="457200" algn="l"/>
              </a:tabLst>
            </a:pPr>
            <a:r>
              <a:rPr lang="en-US" sz="2400" dirty="0">
                <a:solidFill>
                  <a:srgbClr val="222222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hu-HU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tabLst>
                <a:tab pos="457200" algn="l"/>
              </a:tabLst>
            </a:pPr>
            <a:r>
              <a:rPr lang="en-US" sz="2400" dirty="0">
                <a:solidFill>
                  <a:srgbClr val="222222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i="1" dirty="0" err="1">
                <a:solidFill>
                  <a:srgbClr val="222222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Vannak</a:t>
            </a:r>
            <a:r>
              <a:rPr lang="en-US" sz="2400" i="1" dirty="0">
                <a:solidFill>
                  <a:srgbClr val="222222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-e </a:t>
            </a:r>
            <a:r>
              <a:rPr lang="en-US" sz="2400" i="1" dirty="0" err="1">
                <a:solidFill>
                  <a:srgbClr val="222222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előnyei</a:t>
            </a:r>
            <a:r>
              <a:rPr lang="en-US" sz="2400" i="1" dirty="0">
                <a:solidFill>
                  <a:srgbClr val="222222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400" i="1" dirty="0" err="1">
                <a:solidFill>
                  <a:srgbClr val="222222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női</a:t>
            </a:r>
            <a:r>
              <a:rPr lang="en-US" sz="2400" i="1" dirty="0">
                <a:solidFill>
                  <a:srgbClr val="222222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222222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vállalkozásnak</a:t>
            </a:r>
            <a:r>
              <a:rPr lang="en-US" sz="2400" i="1" dirty="0">
                <a:solidFill>
                  <a:srgbClr val="222222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400" i="1" dirty="0" err="1">
                <a:solidFill>
                  <a:srgbClr val="222222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gyermekvállalásban</a:t>
            </a:r>
            <a:r>
              <a:rPr lang="en-US" sz="2400" i="1" dirty="0">
                <a:solidFill>
                  <a:srgbClr val="222222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? </a:t>
            </a:r>
            <a:endParaRPr lang="hu-HU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tabLst>
                <a:tab pos="457200" algn="l"/>
              </a:tabLst>
            </a:pPr>
            <a:r>
              <a:rPr lang="en-US" sz="2400" b="1" dirty="0">
                <a:solidFill>
                  <a:srgbClr val="222222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Does women’s entrepreneurship promote the wish to have children?</a:t>
            </a:r>
            <a:endParaRPr lang="hu-HU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endParaRPr lang="hu-H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u-HU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hu-HU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hu-H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xmlns="" id="{FC3809E3-F77C-4FB5-8EE5-6C9EDB06638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010" y="6263005"/>
            <a:ext cx="6479540" cy="594995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xmlns="" id="{B8C15A9D-3B80-4298-AF5D-FDB8C4DD4B9F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355" y="0"/>
            <a:ext cx="2035175" cy="1380723"/>
          </a:xfrm>
          <a:prstGeom prst="rect">
            <a:avLst/>
          </a:prstGeom>
        </p:spPr>
      </p:pic>
      <p:sp>
        <p:nvSpPr>
          <p:cNvPr id="4" name="Dia számának helye 3">
            <a:extLst>
              <a:ext uri="{FF2B5EF4-FFF2-40B4-BE49-F238E27FC236}">
                <a16:creationId xmlns:a16="http://schemas.microsoft.com/office/drawing/2014/main" xmlns="" id="{918CF60F-D641-44B5-8CA4-271F481D6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2F7EA-F83B-484D-BCDF-339422AD81A8}" type="slidenum">
              <a:rPr lang="hu-HU" smtClean="0"/>
              <a:t>23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50771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E51F3C68-9447-45DA-A7BC-17C4EAB8F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452" y="1380723"/>
            <a:ext cx="10632347" cy="649413"/>
          </a:xfrm>
        </p:spPr>
        <p:txBody>
          <a:bodyPr>
            <a:normAutofit fontScale="90000"/>
          </a:bodyPr>
          <a:lstStyle/>
          <a:p>
            <a:r>
              <a:rPr lang="hu-HU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Kérdések makró szinten 2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C67B5A24-3A6C-4D0F-9A4E-17F86FA4B0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1453" y="2030136"/>
            <a:ext cx="10632348" cy="4068660"/>
          </a:xfrm>
        </p:spPr>
        <p:txBody>
          <a:bodyPr>
            <a:normAutofit lnSpcReduction="10000"/>
          </a:bodyPr>
          <a:lstStyle/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i="1" dirty="0" err="1">
                <a:solidFill>
                  <a:schemeClr val="accent1">
                    <a:lumMod val="5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Hogyan</a:t>
            </a:r>
            <a:r>
              <a:rPr lang="en-US" sz="2400" i="1" dirty="0">
                <a:solidFill>
                  <a:schemeClr val="accent1">
                    <a:lumMod val="5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accent1">
                    <a:lumMod val="5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lehet</a:t>
            </a:r>
            <a:r>
              <a:rPr lang="en-US" sz="2400" i="1" dirty="0">
                <a:solidFill>
                  <a:schemeClr val="accent1">
                    <a:lumMod val="5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accent1">
                    <a:lumMod val="5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összehangolni</a:t>
            </a:r>
            <a:r>
              <a:rPr lang="en-US" sz="2400" i="1" dirty="0">
                <a:solidFill>
                  <a:schemeClr val="accent1">
                    <a:lumMod val="5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400" i="1" dirty="0" err="1">
                <a:solidFill>
                  <a:schemeClr val="accent1">
                    <a:lumMod val="5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munkát</a:t>
            </a:r>
            <a:r>
              <a:rPr lang="en-US" sz="2400" i="1" dirty="0">
                <a:solidFill>
                  <a:schemeClr val="accent1">
                    <a:lumMod val="5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accent1">
                    <a:lumMod val="5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és</a:t>
            </a:r>
            <a:r>
              <a:rPr lang="en-US" sz="2400" i="1" dirty="0">
                <a:solidFill>
                  <a:schemeClr val="accent1">
                    <a:lumMod val="5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400" i="1" dirty="0" err="1">
                <a:solidFill>
                  <a:schemeClr val="accent1">
                    <a:lumMod val="5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magánéletet</a:t>
            </a:r>
            <a:r>
              <a:rPr lang="en-US" sz="2400" i="1" dirty="0">
                <a:solidFill>
                  <a:schemeClr val="accent1">
                    <a:lumMod val="5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hu-HU" sz="2400" dirty="0">
              <a:solidFill>
                <a:schemeClr val="accent1">
                  <a:lumMod val="50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How is it possible to balance work and private life?</a:t>
            </a:r>
            <a:endParaRPr lang="hu-HU" sz="2400" dirty="0">
              <a:solidFill>
                <a:schemeClr val="accent1">
                  <a:lumMod val="50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buNone/>
              <a:tabLst>
                <a:tab pos="457200" algn="l"/>
              </a:tabLst>
            </a:pPr>
            <a:endParaRPr lang="hu-HU" sz="2400" dirty="0">
              <a:solidFill>
                <a:schemeClr val="accent1">
                  <a:lumMod val="50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ts val="1025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i="1" dirty="0">
                <a:solidFill>
                  <a:schemeClr val="accent1">
                    <a:lumMod val="5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i="1" dirty="0" err="1">
                <a:solidFill>
                  <a:schemeClr val="accent1">
                    <a:lumMod val="5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Milyen</a:t>
            </a:r>
            <a:r>
              <a:rPr lang="en-US" sz="2400" i="1" dirty="0">
                <a:solidFill>
                  <a:schemeClr val="accent1">
                    <a:lumMod val="5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accent1">
                    <a:lumMod val="5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eszközökkel</a:t>
            </a:r>
            <a:r>
              <a:rPr lang="en-US" sz="2400" i="1" dirty="0">
                <a:solidFill>
                  <a:schemeClr val="accent1">
                    <a:lumMod val="5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accent1">
                    <a:lumMod val="5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lehet</a:t>
            </a:r>
            <a:r>
              <a:rPr lang="en-US" sz="2400" i="1" dirty="0">
                <a:solidFill>
                  <a:schemeClr val="accent1">
                    <a:lumMod val="5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accent1">
                    <a:lumMod val="5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elősegíteni</a:t>
            </a:r>
            <a:r>
              <a:rPr lang="en-US" sz="2400" i="1" dirty="0">
                <a:solidFill>
                  <a:schemeClr val="accent1">
                    <a:lumMod val="5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400" i="1" dirty="0" err="1">
                <a:solidFill>
                  <a:schemeClr val="accent1">
                    <a:lumMod val="5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nők</a:t>
            </a:r>
            <a:r>
              <a:rPr lang="en-US" sz="2400" i="1" dirty="0">
                <a:solidFill>
                  <a:schemeClr val="accent1">
                    <a:lumMod val="5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accent1">
                    <a:lumMod val="5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munkaerőpiaci</a:t>
            </a:r>
            <a:r>
              <a:rPr lang="en-US" sz="2400" i="1" dirty="0">
                <a:solidFill>
                  <a:schemeClr val="accent1">
                    <a:lumMod val="5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accent1">
                    <a:lumMod val="5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aktivitását</a:t>
            </a:r>
            <a:r>
              <a:rPr lang="en-US" sz="2400" i="1" dirty="0">
                <a:solidFill>
                  <a:schemeClr val="accent1">
                    <a:lumMod val="5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hu-HU" sz="2400" dirty="0">
              <a:solidFill>
                <a:schemeClr val="accent1">
                  <a:lumMod val="50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In what ways can we promote women’s activity in the labor market?</a:t>
            </a:r>
            <a:endParaRPr lang="hu-HU" sz="2400" dirty="0">
              <a:solidFill>
                <a:schemeClr val="accent1">
                  <a:lumMod val="50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buNone/>
              <a:tabLst>
                <a:tab pos="457200" algn="l"/>
              </a:tabLst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hu-HU" sz="2400" dirty="0">
              <a:solidFill>
                <a:schemeClr val="accent1">
                  <a:lumMod val="50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ts val="1025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i="1" dirty="0">
                <a:solidFill>
                  <a:schemeClr val="accent1">
                    <a:lumMod val="5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 A </a:t>
            </a:r>
            <a:r>
              <a:rPr lang="en-US" sz="2400" i="1" dirty="0" err="1">
                <a:solidFill>
                  <a:schemeClr val="accent1">
                    <a:lumMod val="5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generációk</a:t>
            </a:r>
            <a:r>
              <a:rPr lang="en-US" sz="2400" i="1" dirty="0">
                <a:solidFill>
                  <a:schemeClr val="accent1">
                    <a:lumMod val="5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accent1">
                    <a:lumMod val="5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közötti</a:t>
            </a:r>
            <a:r>
              <a:rPr lang="en-US" sz="2400" i="1" dirty="0">
                <a:solidFill>
                  <a:schemeClr val="accent1">
                    <a:lumMod val="5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accent1">
                    <a:lumMod val="5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együttműködés</a:t>
            </a:r>
            <a:r>
              <a:rPr lang="en-US" sz="2400" i="1" dirty="0">
                <a:solidFill>
                  <a:schemeClr val="accent1">
                    <a:lumMod val="5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accent1">
                    <a:lumMod val="5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elősegíti</a:t>
            </a:r>
            <a:r>
              <a:rPr lang="en-US" sz="2400" i="1" dirty="0">
                <a:solidFill>
                  <a:schemeClr val="accent1">
                    <a:lumMod val="5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-e a </a:t>
            </a:r>
            <a:r>
              <a:rPr lang="en-US" sz="2400" i="1" dirty="0" err="1">
                <a:solidFill>
                  <a:schemeClr val="accent1">
                    <a:lumMod val="5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család</a:t>
            </a:r>
            <a:r>
              <a:rPr lang="en-US" sz="2400" i="1" dirty="0">
                <a:solidFill>
                  <a:schemeClr val="accent1">
                    <a:lumMod val="5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accent1">
                    <a:lumMod val="5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működését</a:t>
            </a:r>
            <a:r>
              <a:rPr lang="en-US" sz="2400" i="1" dirty="0">
                <a:solidFill>
                  <a:schemeClr val="accent1">
                    <a:lumMod val="5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hu-HU" sz="2400" dirty="0">
              <a:solidFill>
                <a:schemeClr val="accent1">
                  <a:lumMod val="50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What do you think? Does cooperation between generations help to promote  family life?</a:t>
            </a:r>
            <a:endParaRPr lang="hu-HU" sz="2400" dirty="0">
              <a:solidFill>
                <a:schemeClr val="accent1">
                  <a:lumMod val="50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  <a:tabLst>
                <a:tab pos="457200" algn="l"/>
              </a:tabLst>
            </a:pPr>
            <a:endParaRPr lang="hu-H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u-HU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hu-HU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hu-H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xmlns="" id="{FC3809E3-F77C-4FB5-8EE5-6C9EDB06638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010" y="6263005"/>
            <a:ext cx="6479540" cy="594995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xmlns="" id="{B8C15A9D-3B80-4298-AF5D-FDB8C4DD4B9F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355" y="0"/>
            <a:ext cx="2035175" cy="1380723"/>
          </a:xfrm>
          <a:prstGeom prst="rect">
            <a:avLst/>
          </a:prstGeom>
        </p:spPr>
      </p:pic>
      <p:sp>
        <p:nvSpPr>
          <p:cNvPr id="4" name="Dia számának helye 3">
            <a:extLst>
              <a:ext uri="{FF2B5EF4-FFF2-40B4-BE49-F238E27FC236}">
                <a16:creationId xmlns:a16="http://schemas.microsoft.com/office/drawing/2014/main" xmlns="" id="{918CF60F-D641-44B5-8CA4-271F481D6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2F7EA-F83B-484D-BCDF-339422AD81A8}" type="slidenum">
              <a:rPr lang="hu-HU" smtClean="0"/>
              <a:t>24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636249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E51F3C68-9447-45DA-A7BC-17C4EAB8F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452" y="1380723"/>
            <a:ext cx="10632347" cy="649413"/>
          </a:xfrm>
        </p:spPr>
        <p:txBody>
          <a:bodyPr>
            <a:normAutofit/>
          </a:bodyPr>
          <a:lstStyle/>
          <a:p>
            <a:r>
              <a:rPr lang="hu-HU" sz="28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Tartalom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C67B5A24-3A6C-4D0F-9A4E-17F86FA4B0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1453" y="1971413"/>
            <a:ext cx="10632347" cy="4248412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hu-HU" sz="28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Problémafelvetés</a:t>
            </a:r>
          </a:p>
          <a:p>
            <a:pPr marL="514350" indent="-514350">
              <a:buFont typeface="+mj-lt"/>
              <a:buAutoNum type="arabicPeriod"/>
            </a:pPr>
            <a:r>
              <a:rPr lang="hu-HU" sz="2800" b="1" dirty="0">
                <a:solidFill>
                  <a:srgbClr val="1F4E79"/>
                </a:solidFill>
                <a:effectLst/>
                <a:latin typeface="+mn-lt"/>
                <a:ea typeface="Calibri" panose="020F0502020204030204" pitchFamily="34" charset="0"/>
              </a:rPr>
              <a:t>Kutatás célja</a:t>
            </a:r>
            <a:endParaRPr lang="hu-HU" sz="28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 marL="514350" indent="-514350">
              <a:buFont typeface="+mj-lt"/>
              <a:buAutoNum type="arabicPeriod"/>
            </a:pPr>
            <a:r>
              <a:rPr lang="hu-HU" sz="2800" b="1" dirty="0">
                <a:solidFill>
                  <a:srgbClr val="1F4E79"/>
                </a:solidFill>
                <a:effectLst/>
                <a:latin typeface="+mn-lt"/>
                <a:ea typeface="Calibri" panose="020F0502020204030204" pitchFamily="34" charset="0"/>
              </a:rPr>
              <a:t>Kutatási </a:t>
            </a:r>
            <a:r>
              <a:rPr lang="hu-HU" sz="2800" b="1" dirty="0">
                <a:solidFill>
                  <a:srgbClr val="1F4E79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eljárás folyamata</a:t>
            </a:r>
          </a:p>
          <a:p>
            <a:pPr marL="514350" indent="-514350">
              <a:buFont typeface="+mj-lt"/>
              <a:buAutoNum type="arabicPeriod"/>
            </a:pPr>
            <a:r>
              <a:rPr lang="hu-HU" sz="2800" b="1" dirty="0">
                <a:solidFill>
                  <a:srgbClr val="1F4E79"/>
                </a:solidFill>
                <a:effectLst/>
                <a:latin typeface="+mn-lt"/>
                <a:ea typeface="Calibri" panose="020F0502020204030204" pitchFamily="34" charset="0"/>
              </a:rPr>
              <a:t>Kutatás módszertana</a:t>
            </a:r>
          </a:p>
          <a:p>
            <a:pPr marL="514350" indent="-514350">
              <a:buFont typeface="+mj-lt"/>
              <a:buAutoNum type="arabicPeriod"/>
            </a:pPr>
            <a:r>
              <a:rPr lang="hu-HU" sz="2800" b="1" dirty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Szekunder kutatási elem</a:t>
            </a:r>
          </a:p>
          <a:p>
            <a:pPr marL="514350" indent="-514350">
              <a:buFont typeface="+mj-lt"/>
              <a:buAutoNum type="arabicPeriod"/>
            </a:pPr>
            <a:r>
              <a:rPr lang="hu-HU" sz="28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Néhány a témával összefüggő statisztikai adat</a:t>
            </a:r>
          </a:p>
          <a:p>
            <a:pPr marL="514350" indent="-514350">
              <a:buFont typeface="+mj-lt"/>
              <a:buAutoNum type="arabicPeriod"/>
            </a:pPr>
            <a:r>
              <a:rPr lang="hu-HU" sz="2800" b="1" dirty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A kutatás hipotézisei</a:t>
            </a:r>
            <a:endParaRPr lang="hu-HU" sz="28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 marL="514350" indent="-514350">
              <a:buFont typeface="+mj-lt"/>
              <a:buAutoNum type="arabicPeriod"/>
            </a:pP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A kutatáshoz kapcsolódó a konferencián megvitatott makró kérdések </a:t>
            </a:r>
          </a:p>
          <a:p>
            <a:pPr marL="514350" indent="-514350">
              <a:buFont typeface="+mj-lt"/>
              <a:buAutoNum type="arabicPeriod"/>
            </a:pPr>
            <a:endParaRPr lang="hu-H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xmlns="" id="{FC3809E3-F77C-4FB5-8EE5-6C9EDB06638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010" y="6263005"/>
            <a:ext cx="6479540" cy="594995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xmlns="" id="{B8C15A9D-3B80-4298-AF5D-FDB8C4DD4B9F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355" y="0"/>
            <a:ext cx="2035175" cy="1380723"/>
          </a:xfrm>
          <a:prstGeom prst="rect">
            <a:avLst/>
          </a:prstGeom>
        </p:spPr>
      </p:pic>
      <p:sp>
        <p:nvSpPr>
          <p:cNvPr id="11" name="Dia számának helye 10">
            <a:extLst>
              <a:ext uri="{FF2B5EF4-FFF2-40B4-BE49-F238E27FC236}">
                <a16:creationId xmlns:a16="http://schemas.microsoft.com/office/drawing/2014/main" xmlns="" id="{635F082B-2A35-4DE1-837B-D0F388315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2F7EA-F83B-484D-BCDF-339422AD81A8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74415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E51F3C68-9447-45DA-A7BC-17C4EAB8F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452" y="1380723"/>
            <a:ext cx="10632347" cy="649413"/>
          </a:xfrm>
        </p:spPr>
        <p:txBody>
          <a:bodyPr>
            <a:normAutofit/>
          </a:bodyPr>
          <a:lstStyle/>
          <a:p>
            <a:r>
              <a:rPr lang="hu-HU" sz="28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1. Problémafelvetés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C67B5A24-3A6C-4D0F-9A4E-17F86FA4B0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1453" y="1971413"/>
            <a:ext cx="10632347" cy="3808602"/>
          </a:xfrm>
        </p:spPr>
        <p:txBody>
          <a:bodyPr>
            <a:normAutofit/>
          </a:bodyPr>
          <a:lstStyle/>
          <a:p>
            <a:r>
              <a:rPr lang="hu-HU" sz="2400" b="1" dirty="0">
                <a:solidFill>
                  <a:schemeClr val="accent1">
                    <a:lumMod val="50000"/>
                  </a:schemeClr>
                </a:solidFill>
                <a:effectLst/>
                <a:ea typeface="Calibri" panose="020F0502020204030204" pitchFamily="34" charset="0"/>
              </a:rPr>
              <a:t>A Visegrádi országok kormányai a családok támogatásában látják a demográfiai problémák megoldását és a gazdaságok megerősítését.</a:t>
            </a:r>
          </a:p>
          <a:p>
            <a:r>
              <a:rPr lang="hu-HU" sz="2400" b="1" dirty="0">
                <a:solidFill>
                  <a:schemeClr val="accent1">
                    <a:lumMod val="50000"/>
                  </a:schemeClr>
                </a:solidFill>
                <a:effectLst/>
                <a:ea typeface="Calibri" panose="020F0502020204030204" pitchFamily="34" charset="0"/>
              </a:rPr>
              <a:t>A problémák egyes szegmenseit többen is kutatták, de női foglalkoztatás, a család és a munka egyensúlyáról nem készült kérdőíves felmérés.</a:t>
            </a:r>
            <a:endParaRPr lang="hu-HU" sz="2400" b="1" dirty="0">
              <a:solidFill>
                <a:schemeClr val="accent1">
                  <a:lumMod val="50000"/>
                </a:schemeClr>
              </a:solidFill>
              <a:ea typeface="Calibri" panose="020F0502020204030204" pitchFamily="34" charset="0"/>
            </a:endParaRPr>
          </a:p>
          <a:p>
            <a:r>
              <a:rPr lang="hu-HU" sz="2400" b="1" dirty="0">
                <a:solidFill>
                  <a:schemeClr val="accent1">
                    <a:lumMod val="50000"/>
                  </a:schemeClr>
                </a:solidFill>
                <a:effectLst/>
                <a:ea typeface="Calibri" panose="020F0502020204030204" pitchFamily="34" charset="0"/>
              </a:rPr>
              <a:t>A kutatás megkezdését követően szinte azonnal azonosított problémaként merült fel a </a:t>
            </a:r>
            <a:r>
              <a:rPr lang="hu-HU" sz="2400" b="1" dirty="0" err="1">
                <a:solidFill>
                  <a:schemeClr val="accent1">
                    <a:lumMod val="50000"/>
                  </a:schemeClr>
                </a:solidFill>
                <a:effectLst/>
                <a:ea typeface="Calibri" panose="020F0502020204030204" pitchFamily="34" charset="0"/>
              </a:rPr>
              <a:t>Covid</a:t>
            </a:r>
            <a:r>
              <a:rPr lang="hu-HU" sz="2400" b="1" dirty="0">
                <a:solidFill>
                  <a:schemeClr val="accent1">
                    <a:lumMod val="50000"/>
                  </a:schemeClr>
                </a:solidFill>
                <a:effectLst/>
                <a:ea typeface="Calibri" panose="020F0502020204030204" pitchFamily="34" charset="0"/>
              </a:rPr>
              <a:t> 19 </a:t>
            </a:r>
            <a:r>
              <a:rPr lang="hu-HU" sz="2400" b="1" dirty="0" err="1">
                <a:solidFill>
                  <a:schemeClr val="accent1">
                    <a:lumMod val="50000"/>
                  </a:schemeClr>
                </a:solidFill>
                <a:effectLst/>
                <a:ea typeface="Calibri" panose="020F0502020204030204" pitchFamily="34" charset="0"/>
              </a:rPr>
              <a:t>pandémia</a:t>
            </a:r>
            <a:r>
              <a:rPr lang="hu-HU" sz="2400" b="1" dirty="0">
                <a:solidFill>
                  <a:schemeClr val="accent1">
                    <a:lumMod val="50000"/>
                  </a:schemeClr>
                </a:solidFill>
                <a:effectLst/>
                <a:ea typeface="Calibri" panose="020F0502020204030204" pitchFamily="34" charset="0"/>
              </a:rPr>
              <a:t>  munkaerőpiaci hatása. </a:t>
            </a:r>
          </a:p>
          <a:p>
            <a:r>
              <a:rPr lang="hu-HU" sz="2400" b="1" dirty="0">
                <a:solidFill>
                  <a:schemeClr val="accent1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 kérdőíves felmérés elemzése alapján ajánlás készül a különböző programok „finomhangolására”, az eredmények közvetlenül a munka világában és a családoknál hasznosulnak.</a:t>
            </a:r>
          </a:p>
          <a:p>
            <a:endParaRPr lang="hu-H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xmlns="" id="{FC3809E3-F77C-4FB5-8EE5-6C9EDB06638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010" y="6263005"/>
            <a:ext cx="6479540" cy="594995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xmlns="" id="{B8C15A9D-3B80-4298-AF5D-FDB8C4DD4B9F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355" y="0"/>
            <a:ext cx="2035175" cy="1380723"/>
          </a:xfrm>
          <a:prstGeom prst="rect">
            <a:avLst/>
          </a:prstGeom>
        </p:spPr>
      </p:pic>
      <p:sp>
        <p:nvSpPr>
          <p:cNvPr id="11" name="Dia számának helye 10">
            <a:extLst>
              <a:ext uri="{FF2B5EF4-FFF2-40B4-BE49-F238E27FC236}">
                <a16:creationId xmlns:a16="http://schemas.microsoft.com/office/drawing/2014/main" xmlns="" id="{635F082B-2A35-4DE1-837B-D0F388315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2F7EA-F83B-484D-BCDF-339422AD81A8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85607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E51F3C68-9447-45DA-A7BC-17C4EAB8F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452" y="1380723"/>
            <a:ext cx="10632347" cy="649413"/>
          </a:xfrm>
        </p:spPr>
        <p:txBody>
          <a:bodyPr>
            <a:normAutofit/>
          </a:bodyPr>
          <a:lstStyle/>
          <a:p>
            <a:r>
              <a:rPr lang="hu-HU" sz="2800" b="1" dirty="0">
                <a:solidFill>
                  <a:srgbClr val="1F4E79"/>
                </a:solidFill>
                <a:effectLst/>
                <a:latin typeface="+mn-lt"/>
                <a:ea typeface="Calibri" panose="020F0502020204030204" pitchFamily="34" charset="0"/>
              </a:rPr>
              <a:t>2. Kutatás célja</a:t>
            </a:r>
            <a:endParaRPr lang="hu-HU" sz="28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C67B5A24-3A6C-4D0F-9A4E-17F86FA4B0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1453" y="1971412"/>
            <a:ext cx="10632347" cy="4155067"/>
          </a:xfrm>
        </p:spPr>
        <p:txBody>
          <a:bodyPr>
            <a:normAutofit/>
          </a:bodyPr>
          <a:lstStyle/>
          <a:p>
            <a:pPr marL="0" algn="just">
              <a:lnSpc>
                <a:spcPct val="150000"/>
              </a:lnSpc>
              <a:spcBef>
                <a:spcPts val="0"/>
              </a:spcBef>
            </a:pPr>
            <a:r>
              <a:rPr lang="hu-HU" sz="1900" b="1" dirty="0">
                <a:solidFill>
                  <a:schemeClr val="accent1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A nők foglalkoztatása, a család és a </a:t>
            </a:r>
            <a:r>
              <a:rPr lang="hu-HU" sz="1900" b="1" dirty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</a:rPr>
              <a:t>munka értékalapú egyensúlyának </a:t>
            </a:r>
            <a:r>
              <a:rPr lang="hu-HU" sz="1900" b="1" dirty="0">
                <a:solidFill>
                  <a:schemeClr val="accent1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biztosításához az elvárások vizsgálata. </a:t>
            </a:r>
          </a:p>
          <a:p>
            <a:pPr marL="0" algn="just">
              <a:lnSpc>
                <a:spcPct val="150000"/>
              </a:lnSpc>
              <a:spcBef>
                <a:spcPts val="0"/>
              </a:spcBef>
            </a:pPr>
            <a:r>
              <a:rPr lang="hu-HU" sz="1900" b="1" dirty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</a:rPr>
              <a:t>R</a:t>
            </a:r>
            <a:r>
              <a:rPr lang="hu-HU" sz="1900" b="1" dirty="0">
                <a:solidFill>
                  <a:schemeClr val="accent1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ávilágítani arra is, hogy nem csak a munka világában értékelődött fel jelentősen a kompetencia-elvű megközelítés, hanem a családok működésében is. </a:t>
            </a:r>
          </a:p>
          <a:p>
            <a:pPr marL="0" algn="just">
              <a:lnSpc>
                <a:spcPct val="150000"/>
              </a:lnSpc>
              <a:spcBef>
                <a:spcPts val="0"/>
              </a:spcBef>
            </a:pPr>
            <a:r>
              <a:rPr lang="hu-HU" sz="1900" b="1" dirty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</a:rPr>
              <a:t>M</a:t>
            </a:r>
            <a:r>
              <a:rPr lang="hu-HU" sz="1900" b="1" dirty="0">
                <a:solidFill>
                  <a:schemeClr val="accent1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ennyire lehet vonzó a fiatalok számára a családalapítás.  </a:t>
            </a:r>
          </a:p>
          <a:p>
            <a:pPr marL="0" algn="just">
              <a:lnSpc>
                <a:spcPct val="150000"/>
              </a:lnSpc>
              <a:spcBef>
                <a:spcPts val="0"/>
              </a:spcBef>
            </a:pPr>
            <a:r>
              <a:rPr lang="hu-HU" sz="1900" b="1" dirty="0">
                <a:solidFill>
                  <a:schemeClr val="accent1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 különböző intézkedések, hogyan hatnak a családalapításra és a női foglalkoztatás, a család és a munka egyensúlyára. </a:t>
            </a:r>
          </a:p>
          <a:p>
            <a:pPr marL="0" algn="just">
              <a:lnSpc>
                <a:spcPct val="150000"/>
              </a:lnSpc>
              <a:spcBef>
                <a:spcPts val="0"/>
              </a:spcBef>
            </a:pPr>
            <a:r>
              <a:rPr lang="hu-HU" sz="1900" b="1" dirty="0">
                <a:solidFill>
                  <a:schemeClr val="accent1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Elinduljon egy párbeszéd és közös vélemény alakuljon ki, közös ajánlás </a:t>
            </a:r>
            <a:r>
              <a:rPr lang="hu-HU" sz="1900" b="1" dirty="0" err="1">
                <a:solidFill>
                  <a:schemeClr val="accent1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fogalmazódjon</a:t>
            </a:r>
            <a:r>
              <a:rPr lang="hu-HU" sz="1900" b="1" dirty="0">
                <a:solidFill>
                  <a:schemeClr val="accent1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meg a nők foglalkoztatásának elősegítése érdekében összhangban a családi háttér fontosságával. </a:t>
            </a:r>
          </a:p>
          <a:p>
            <a:endParaRPr lang="hu-H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xmlns="" id="{FC3809E3-F77C-4FB5-8EE5-6C9EDB06638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010" y="6263005"/>
            <a:ext cx="6479540" cy="594995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xmlns="" id="{B8C15A9D-3B80-4298-AF5D-FDB8C4DD4B9F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355" y="0"/>
            <a:ext cx="2035175" cy="1380723"/>
          </a:xfrm>
          <a:prstGeom prst="rect">
            <a:avLst/>
          </a:prstGeom>
        </p:spPr>
      </p:pic>
      <p:sp>
        <p:nvSpPr>
          <p:cNvPr id="11" name="Dia számának helye 10">
            <a:extLst>
              <a:ext uri="{FF2B5EF4-FFF2-40B4-BE49-F238E27FC236}">
                <a16:creationId xmlns:a16="http://schemas.microsoft.com/office/drawing/2014/main" xmlns="" id="{635F082B-2A35-4DE1-837B-D0F388315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2F7EA-F83B-484D-BCDF-339422AD81A8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717471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E51F3C68-9447-45DA-A7BC-17C4EAB8F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452" y="1380723"/>
            <a:ext cx="10632347" cy="649413"/>
          </a:xfrm>
        </p:spPr>
        <p:txBody>
          <a:bodyPr>
            <a:normAutofit/>
          </a:bodyPr>
          <a:lstStyle/>
          <a:p>
            <a:r>
              <a:rPr lang="hu-HU" sz="2800" b="1" dirty="0">
                <a:solidFill>
                  <a:srgbClr val="1F4E79"/>
                </a:solidFill>
                <a:effectLst/>
                <a:latin typeface="+mn-lt"/>
                <a:ea typeface="Calibri" panose="020F0502020204030204" pitchFamily="34" charset="0"/>
              </a:rPr>
              <a:t>3. Kutatási </a:t>
            </a:r>
            <a:r>
              <a:rPr lang="hu-HU" sz="2800" b="1" dirty="0">
                <a:solidFill>
                  <a:srgbClr val="1F4E79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eljárás folyamata</a:t>
            </a:r>
            <a:endParaRPr lang="hu-HU" sz="28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C67B5A24-3A6C-4D0F-9A4E-17F86FA4B0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1453" y="1971413"/>
            <a:ext cx="10632347" cy="3808602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hu-HU" sz="2400" b="1" dirty="0">
                <a:solidFill>
                  <a:schemeClr val="accent1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 kutatás szakaszai:</a:t>
            </a:r>
          </a:p>
          <a:p>
            <a:pPr marL="0" lvl="0" algn="just">
              <a:lnSpc>
                <a:spcPct val="150000"/>
              </a:lnSpc>
              <a:spcBef>
                <a:spcPts val="0"/>
              </a:spcBef>
            </a:pPr>
            <a:r>
              <a:rPr lang="hu-HU" sz="2400" b="1" dirty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</a:rPr>
              <a:t>A</a:t>
            </a:r>
            <a:r>
              <a:rPr lang="hu-HU" sz="2400" b="1" dirty="0">
                <a:solidFill>
                  <a:schemeClr val="accent1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z adat- és információgyűjtés a témát meghatározó háttérről a V4-ek országaiban, és a megjelölt célcsoportokról. </a:t>
            </a:r>
          </a:p>
          <a:p>
            <a:pPr marL="0" lvl="0" algn="just">
              <a:lnSpc>
                <a:spcPct val="150000"/>
              </a:lnSpc>
              <a:spcBef>
                <a:spcPts val="0"/>
              </a:spcBef>
            </a:pPr>
            <a:r>
              <a:rPr lang="hu-HU" sz="2400" b="1" dirty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</a:rPr>
              <a:t>A</a:t>
            </a:r>
            <a:r>
              <a:rPr lang="hu-HU" sz="2400" b="1" dirty="0">
                <a:solidFill>
                  <a:schemeClr val="accent1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 kérdőív készítése, mintakitöltés, fordítás, párhuzamosan szoftverkészítés a feldolgozáshoz. </a:t>
            </a:r>
          </a:p>
          <a:p>
            <a:pPr marL="0" lvl="0" algn="just">
              <a:lnSpc>
                <a:spcPct val="150000"/>
              </a:lnSpc>
              <a:spcBef>
                <a:spcPts val="0"/>
              </a:spcBef>
            </a:pPr>
            <a:r>
              <a:rPr lang="hu-HU" sz="2400" b="1" dirty="0">
                <a:solidFill>
                  <a:schemeClr val="accent1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Konferencia panelvitái</a:t>
            </a:r>
          </a:p>
          <a:p>
            <a:pPr marL="0" lvl="0" algn="just">
              <a:lnSpc>
                <a:spcPct val="150000"/>
              </a:lnSpc>
              <a:spcBef>
                <a:spcPts val="0"/>
              </a:spcBef>
            </a:pPr>
            <a:r>
              <a:rPr lang="hu-HU" sz="2400" b="1" dirty="0">
                <a:solidFill>
                  <a:schemeClr val="accent1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Az elemzés elvégzése és az ajánlások megfogalmazása.</a:t>
            </a:r>
          </a:p>
          <a:p>
            <a:endParaRPr lang="hu-H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xmlns="" id="{FC3809E3-F77C-4FB5-8EE5-6C9EDB06638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010" y="6263005"/>
            <a:ext cx="6479540" cy="594995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xmlns="" id="{B8C15A9D-3B80-4298-AF5D-FDB8C4DD4B9F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355" y="0"/>
            <a:ext cx="2035175" cy="1380723"/>
          </a:xfrm>
          <a:prstGeom prst="rect">
            <a:avLst/>
          </a:prstGeom>
        </p:spPr>
      </p:pic>
      <p:sp>
        <p:nvSpPr>
          <p:cNvPr id="11" name="Dia számának helye 10">
            <a:extLst>
              <a:ext uri="{FF2B5EF4-FFF2-40B4-BE49-F238E27FC236}">
                <a16:creationId xmlns:a16="http://schemas.microsoft.com/office/drawing/2014/main" xmlns="" id="{635F082B-2A35-4DE1-837B-D0F388315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2F7EA-F83B-484D-BCDF-339422AD81A8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678858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E51F3C68-9447-45DA-A7BC-17C4EAB8F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452" y="1380723"/>
            <a:ext cx="10632347" cy="649413"/>
          </a:xfrm>
        </p:spPr>
        <p:txBody>
          <a:bodyPr>
            <a:normAutofit/>
          </a:bodyPr>
          <a:lstStyle/>
          <a:p>
            <a:r>
              <a:rPr lang="hu-HU" sz="2800" b="1" dirty="0">
                <a:solidFill>
                  <a:srgbClr val="1F4E79"/>
                </a:solidFill>
                <a:effectLst/>
                <a:latin typeface="+mn-lt"/>
                <a:ea typeface="Calibri" panose="020F0502020204030204" pitchFamily="34" charset="0"/>
              </a:rPr>
              <a:t>4. Kutatás módszertana</a:t>
            </a:r>
            <a:endParaRPr lang="hu-HU" sz="28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C67B5A24-3A6C-4D0F-9A4E-17F86FA4B0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1453" y="1971413"/>
            <a:ext cx="10632347" cy="380860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hu-HU" sz="1800" b="1" dirty="0">
                <a:solidFill>
                  <a:schemeClr val="accent1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Adatgyűjtés, kérdőívkészítés, kérdőíves felmérés, szoftverkészítés, elemzés.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hu-HU" sz="1800" b="1" dirty="0">
                <a:solidFill>
                  <a:schemeClr val="accent1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 szakirodalmi feltárás, adatbányászat az egyedi adatok és információk feltárása a V4 országaiban.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hu-HU" sz="1800" b="1" dirty="0">
                <a:solidFill>
                  <a:schemeClr val="accent1">
                    <a:lumMod val="5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Szekunder kutatási elem a nemzetközi, országos, regionális releváns kutatások a témával kapcsolatos másodelemzések.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hu-HU" sz="1800" b="1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 kérdőív elkészítés a szekunder kutatás eredményeire alapoz.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hu-HU" sz="1800" b="1" dirty="0">
                <a:solidFill>
                  <a:schemeClr val="accent1">
                    <a:lumMod val="5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Primer kutatási elem a V4-ek állampolgárai által kitöltött kérdőívek elemzése és értékelése és néhány jó gyakorlat a V4 országokban.</a:t>
            </a:r>
          </a:p>
          <a:p>
            <a:endParaRPr lang="hu-H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xmlns="" id="{FC3809E3-F77C-4FB5-8EE5-6C9EDB06638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010" y="6263005"/>
            <a:ext cx="6479540" cy="594995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xmlns="" id="{B8C15A9D-3B80-4298-AF5D-FDB8C4DD4B9F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355" y="0"/>
            <a:ext cx="2035175" cy="1380723"/>
          </a:xfrm>
          <a:prstGeom prst="rect">
            <a:avLst/>
          </a:prstGeom>
        </p:spPr>
      </p:pic>
      <p:sp>
        <p:nvSpPr>
          <p:cNvPr id="11" name="Dia számának helye 10">
            <a:extLst>
              <a:ext uri="{FF2B5EF4-FFF2-40B4-BE49-F238E27FC236}">
                <a16:creationId xmlns:a16="http://schemas.microsoft.com/office/drawing/2014/main" xmlns="" id="{635F082B-2A35-4DE1-837B-D0F388315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2F7EA-F83B-484D-BCDF-339422AD81A8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475184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E713C442-3C12-47A8-9690-43A40314F9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41864"/>
            <a:ext cx="10515600" cy="1350628"/>
          </a:xfrm>
        </p:spPr>
        <p:txBody>
          <a:bodyPr/>
          <a:lstStyle/>
          <a:p>
            <a:r>
              <a:rPr lang="hu-HU" sz="4400" b="1" dirty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5. Szekunder kutatási elem</a:t>
            </a:r>
            <a:endParaRPr lang="hu-HU" dirty="0"/>
          </a:p>
        </p:txBody>
      </p:sp>
      <p:sp>
        <p:nvSpPr>
          <p:cNvPr id="3" name="Dia számának helye 2">
            <a:extLst>
              <a:ext uri="{FF2B5EF4-FFF2-40B4-BE49-F238E27FC236}">
                <a16:creationId xmlns:a16="http://schemas.microsoft.com/office/drawing/2014/main" xmlns="" id="{24486466-60F5-45E6-92C1-E55DFD439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2F7EA-F83B-484D-BCDF-339422AD81A8}" type="slidenum">
              <a:rPr lang="hu-HU" smtClean="0"/>
              <a:t>8</a:t>
            </a:fld>
            <a:endParaRPr lang="hu-HU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xmlns="" id="{3D8794C2-5538-4373-A1B2-586310E80E7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355" y="0"/>
            <a:ext cx="2035175" cy="1380723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xmlns="" id="{0887988D-6F43-4752-AFAB-F13555E3D267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010" y="6263005"/>
            <a:ext cx="6479540" cy="594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1401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E51F3C68-9447-45DA-A7BC-17C4EAB8F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452" y="1380723"/>
            <a:ext cx="10632347" cy="649413"/>
          </a:xfrm>
        </p:spPr>
        <p:txBody>
          <a:bodyPr>
            <a:normAutofit fontScale="90000"/>
          </a:bodyPr>
          <a:lstStyle/>
          <a:p>
            <a:r>
              <a:rPr lang="hu-HU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M</a:t>
            </a:r>
            <a:r>
              <a:rPr lang="hu-HU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akró elemzések 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C67B5A24-3A6C-4D0F-9A4E-17F86FA4B0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1453" y="2449585"/>
            <a:ext cx="10632347" cy="3330430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Women at Work Trends 2016</a:t>
            </a:r>
            <a:r>
              <a:rPr lang="hu-HU" dirty="0">
                <a:solidFill>
                  <a:schemeClr val="accent1">
                    <a:lumMod val="50000"/>
                  </a:schemeClr>
                </a:solidFill>
              </a:rPr>
              <a:t>. ILO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Towards a better future for women and work: Voices of women and men</a:t>
            </a:r>
            <a:r>
              <a:rPr lang="hu-HU" dirty="0">
                <a:solidFill>
                  <a:schemeClr val="accent1">
                    <a:lumMod val="50000"/>
                  </a:schemeClr>
                </a:solidFill>
              </a:rPr>
              <a:t> ILO (GALLUP) 2017.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The future of women at work Transitions in the age of automation </a:t>
            </a:r>
            <a:r>
              <a:rPr lang="hu-HU" dirty="0">
                <a:solidFill>
                  <a:schemeClr val="accent1">
                    <a:lumMod val="50000"/>
                  </a:schemeClr>
                </a:solidFill>
              </a:rPr>
              <a:t>2019. </a:t>
            </a:r>
            <a:r>
              <a:rPr lang="hu-HU" dirty="0" err="1">
                <a:solidFill>
                  <a:schemeClr val="accent1">
                    <a:lumMod val="50000"/>
                  </a:schemeClr>
                </a:solidFill>
              </a:rPr>
              <a:t>McKinsey</a:t>
            </a:r>
            <a:r>
              <a:rPr lang="hu-HU" dirty="0">
                <a:solidFill>
                  <a:schemeClr val="accent1">
                    <a:lumMod val="50000"/>
                  </a:schemeClr>
                </a:solidFill>
              </a:rPr>
              <a:t> Global Institute</a:t>
            </a: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xmlns="" id="{FC3809E3-F77C-4FB5-8EE5-6C9EDB06638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010" y="6263005"/>
            <a:ext cx="6479540" cy="594995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xmlns="" id="{B8C15A9D-3B80-4298-AF5D-FDB8C4DD4B9F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355" y="0"/>
            <a:ext cx="2035175" cy="1380723"/>
          </a:xfrm>
          <a:prstGeom prst="rect">
            <a:avLst/>
          </a:prstGeom>
        </p:spPr>
      </p:pic>
      <p:sp>
        <p:nvSpPr>
          <p:cNvPr id="11" name="Dia számának helye 10">
            <a:extLst>
              <a:ext uri="{FF2B5EF4-FFF2-40B4-BE49-F238E27FC236}">
                <a16:creationId xmlns:a16="http://schemas.microsoft.com/office/drawing/2014/main" xmlns="" id="{635F082B-2A35-4DE1-837B-D0F388315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2F7EA-F83B-484D-BCDF-339422AD81A8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297976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571</TotalTime>
  <Words>798</Words>
  <Application>Microsoft Office PowerPoint</Application>
  <PresentationFormat>Szélesvásznú</PresentationFormat>
  <Paragraphs>149</Paragraphs>
  <Slides>24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24</vt:i4>
      </vt:variant>
    </vt:vector>
  </HeadingPairs>
  <TitlesOfParts>
    <vt:vector size="30" baseType="lpstr">
      <vt:lpstr>DINPro-Black</vt:lpstr>
      <vt:lpstr>Arial</vt:lpstr>
      <vt:lpstr>Calibri Light</vt:lpstr>
      <vt:lpstr>Calibri</vt:lpstr>
      <vt:lpstr>Times New Roman</vt:lpstr>
      <vt:lpstr>Office-téma</vt:lpstr>
      <vt:lpstr>PowerPoint bemutató</vt:lpstr>
      <vt:lpstr>Nő, család és karrier A női foglalkoztatás, a család és a munka egyensúlyáról  a V4 országokban</vt:lpstr>
      <vt:lpstr>Tartalom</vt:lpstr>
      <vt:lpstr>1. Problémafelvetés</vt:lpstr>
      <vt:lpstr>2. Kutatás célja</vt:lpstr>
      <vt:lpstr>3. Kutatási eljárás folyamata</vt:lpstr>
      <vt:lpstr>4. Kutatás módszertana</vt:lpstr>
      <vt:lpstr>5. Szekunder kutatási elem</vt:lpstr>
      <vt:lpstr>Makró elemzések </vt:lpstr>
      <vt:lpstr>Mikró elemzések</vt:lpstr>
      <vt:lpstr>Elemzések alapján tervek</vt:lpstr>
      <vt:lpstr> 6. Néhány a témával összefüggő statisztikai adat</vt:lpstr>
      <vt:lpstr>PowerPoint bemutató</vt:lpstr>
      <vt:lpstr>Demográfia, korfák</vt:lpstr>
      <vt:lpstr> A 65 éves vagy annál idősebb népesség arányának növekedése 2009 és 2019 között </vt:lpstr>
      <vt:lpstr>Population age structure by major age groups % of total population (Eurostat)</vt:lpstr>
      <vt:lpstr>PowerPoint bemutató</vt:lpstr>
      <vt:lpstr>Gazdaságilag aktívak száma korcsoportok szerint nemenként</vt:lpstr>
      <vt:lpstr>Aktivitási arány korcsoportok szerint, nemenként [%]</vt:lpstr>
      <vt:lpstr>Adóék a régiós országokban, 2017 (%) Forrás: OECD Taxing Wages Dataset (2017) </vt:lpstr>
      <vt:lpstr>7. A kutatás hipotézisei </vt:lpstr>
      <vt:lpstr>8. A kutatáshoz kapcsolódó a konferencián megvitatott makró kérdések  </vt:lpstr>
      <vt:lpstr>Kérdések makró szinten 1</vt:lpstr>
      <vt:lpstr>Kérdések makró szinten 2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ModlaF</dc:creator>
  <cp:lastModifiedBy>Tibor Molnar</cp:lastModifiedBy>
  <cp:revision>46</cp:revision>
  <dcterms:created xsi:type="dcterms:W3CDTF">2020-08-25T17:38:39Z</dcterms:created>
  <dcterms:modified xsi:type="dcterms:W3CDTF">2020-11-09T15:57:27Z</dcterms:modified>
</cp:coreProperties>
</file>