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9" r:id="rId3"/>
    <p:sldId id="310" r:id="rId4"/>
    <p:sldId id="312" r:id="rId5"/>
    <p:sldId id="314" r:id="rId6"/>
    <p:sldId id="315" r:id="rId7"/>
    <p:sldId id="316" r:id="rId8"/>
    <p:sldId id="317" r:id="rId9"/>
    <p:sldId id="318" r:id="rId10"/>
  </p:sldIdLst>
  <p:sldSz cx="9144000" cy="6858000" type="screen4x3"/>
  <p:notesSz cx="6797675" cy="9928225"/>
  <p:embeddedFontLst>
    <p:embeddedFont>
      <p:font typeface="DINPro-Black" panose="02000503030000020004" pitchFamily="50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  <p15:guide id="5" orient="horz" pos="2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6B1"/>
    <a:srgbClr val="00518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7219" autoAdjust="0"/>
  </p:normalViewPr>
  <p:slideViewPr>
    <p:cSldViewPr snapToGrid="0" snapToObjects="1">
      <p:cViewPr varScale="1">
        <p:scale>
          <a:sx n="100" d="100"/>
          <a:sy n="100" d="100"/>
        </p:scale>
        <p:origin x="1032" y="84"/>
      </p:cViewPr>
      <p:guideLst>
        <p:guide orient="horz" pos="2160"/>
        <p:guide pos="2880"/>
        <p:guide pos="657"/>
        <p:guide orient="horz" pos="890"/>
        <p:guide orient="horz" pos="26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06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B01BE-55CE-410F-923E-041E1F3D0B8E}" type="datetimeFigureOut">
              <a:rPr lang="cs-CZ" smtClean="0"/>
              <a:pPr/>
              <a:t>9. 11. 2020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C7A3-1C27-4E66-8158-14E7D09311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21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DFD1-2637-42C1-BCAB-7C6734C5CB5B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709C-EA46-481E-A701-E34ABCBA8D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34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10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66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22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7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9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0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9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01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3709C-EA46-481E-A701-E34ABCBA8D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44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 userDrawn="1"/>
        </p:nvGrpSpPr>
        <p:grpSpPr>
          <a:xfrm>
            <a:off x="-19050" y="-19050"/>
            <a:ext cx="2086214" cy="6896100"/>
            <a:chOff x="-19050" y="-19050"/>
            <a:chExt cx="2086214" cy="6896100"/>
          </a:xfrm>
        </p:grpSpPr>
        <p:sp>
          <p:nvSpPr>
            <p:cNvPr id="10" name="Obdélník 9"/>
            <p:cNvSpPr/>
            <p:nvPr userDrawn="1"/>
          </p:nvSpPr>
          <p:spPr>
            <a:xfrm>
              <a:off x="-19050" y="-19050"/>
              <a:ext cx="1212980" cy="886408"/>
            </a:xfrm>
            <a:prstGeom prst="rect">
              <a:avLst/>
            </a:prstGeom>
            <a:solidFill>
              <a:srgbClr val="4D86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/>
            <p:cNvSpPr/>
            <p:nvPr userDrawn="1"/>
          </p:nvSpPr>
          <p:spPr>
            <a:xfrm>
              <a:off x="345801" y="0"/>
              <a:ext cx="1721363" cy="16804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 userDrawn="1"/>
          </p:nvSpPr>
          <p:spPr>
            <a:xfrm>
              <a:off x="-19050" y="19050"/>
              <a:ext cx="364851" cy="6858000"/>
            </a:xfrm>
            <a:prstGeom prst="rect">
              <a:avLst/>
            </a:prstGeom>
            <a:solidFill>
              <a:srgbClr val="4D86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170" name="Picture 2" descr="C:\Users\OEM\Documents\Hospodarska komora Praha 1\grafika_prezentace\LOGA HKP1\HK_logo_PRAHA1_nasirku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0" y="225187"/>
            <a:ext cx="5673999" cy="18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2737-BDBA-5941-B8C3-F895ACE5E8E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C581-2A21-C64C-9FF7-E5A8C331F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779236" y="3669979"/>
            <a:ext cx="7823588" cy="1752600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5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1600201"/>
            <a:ext cx="7721602" cy="4342353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pic>
        <p:nvPicPr>
          <p:cNvPr id="9" name="Picture 3" descr="LOGO_H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25" y="5942554"/>
            <a:ext cx="1838676" cy="915446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0" y="0"/>
            <a:ext cx="345233" cy="6858000"/>
          </a:xfrm>
          <a:prstGeom prst="rect">
            <a:avLst/>
          </a:prstGeom>
          <a:solidFill>
            <a:srgbClr val="4D86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0"/>
            <a:ext cx="1212980" cy="886408"/>
          </a:xfrm>
          <a:prstGeom prst="rect">
            <a:avLst/>
          </a:prstGeom>
          <a:solidFill>
            <a:srgbClr val="4D86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345801" y="0"/>
            <a:ext cx="1721363" cy="168040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49263" indent="0" algn="l">
              <a:defRPr b="1">
                <a:solidFill>
                  <a:srgbClr val="00518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6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2737-BDBA-5941-B8C3-F895ACE5E8E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C581-2A21-C64C-9FF7-E5A8C331F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2737-BDBA-5941-B8C3-F895ACE5E8E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C581-2A21-C64C-9FF7-E5A8C331F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5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>
          <a:xfrm>
            <a:off x="-19050" y="-19050"/>
            <a:ext cx="2086214" cy="6896100"/>
            <a:chOff x="-19050" y="-19050"/>
            <a:chExt cx="2086214" cy="6896100"/>
          </a:xfrm>
        </p:grpSpPr>
        <p:sp>
          <p:nvSpPr>
            <p:cNvPr id="8" name="Obdélník 7"/>
            <p:cNvSpPr/>
            <p:nvPr userDrawn="1"/>
          </p:nvSpPr>
          <p:spPr>
            <a:xfrm>
              <a:off x="-19050" y="-19050"/>
              <a:ext cx="1212980" cy="886408"/>
            </a:xfrm>
            <a:prstGeom prst="rect">
              <a:avLst/>
            </a:prstGeom>
            <a:solidFill>
              <a:srgbClr val="4D86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 userDrawn="1"/>
          </p:nvSpPr>
          <p:spPr>
            <a:xfrm>
              <a:off x="345801" y="0"/>
              <a:ext cx="1721363" cy="16804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 userDrawn="1"/>
          </p:nvSpPr>
          <p:spPr>
            <a:xfrm>
              <a:off x="-19050" y="19050"/>
              <a:ext cx="364851" cy="6858000"/>
            </a:xfrm>
            <a:prstGeom prst="rect">
              <a:avLst/>
            </a:prstGeom>
            <a:solidFill>
              <a:srgbClr val="4D86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2737-BDBA-5941-B8C3-F895ACE5E8E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8C581-2A21-C64C-9FF7-E5A8C331F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ospodářská komora ČR">
            <a:extLst>
              <a:ext uri="{FF2B5EF4-FFF2-40B4-BE49-F238E27FC236}">
                <a16:creationId xmlns:a16="http://schemas.microsoft.com/office/drawing/2014/main" xmlns="" id="{83B76350-5851-4BD0-BC3C-AA021F4ED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51520" y="332656"/>
            <a:ext cx="8640960" cy="25153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4200" b="1" dirty="0">
                <a:latin typeface="DINPro-Black" panose="02000503030000020004" pitchFamily="50" charset="0"/>
              </a:rPr>
              <a:t>Eva </a:t>
            </a:r>
            <a:r>
              <a:rPr lang="hu-HU" sz="4200" b="1" dirty="0" err="1">
                <a:latin typeface="DINPro-Black" panose="02000503030000020004" pitchFamily="50" charset="0"/>
              </a:rPr>
              <a:t>Primus</a:t>
            </a:r>
            <a:r>
              <a:rPr lang="hu-HU" sz="4200" b="1" dirty="0">
                <a:latin typeface="DINPro-Black" panose="02000503030000020004" pitchFamily="50" charset="0"/>
              </a:rPr>
              <a:t> </a:t>
            </a:r>
            <a:r>
              <a:rPr lang="hu-HU" sz="4200" b="1" dirty="0" err="1">
                <a:latin typeface="DINPro-Black" panose="02000503030000020004" pitchFamily="50" charset="0"/>
              </a:rPr>
              <a:t>Kovandova</a:t>
            </a:r>
            <a:endParaRPr lang="hu-HU" sz="4200" b="1" dirty="0" smtClean="0">
              <a:latin typeface="DINPro-Black" panose="02000503030000020004" pitchFamily="50" charset="0"/>
            </a:endParaRPr>
          </a:p>
          <a:p>
            <a:pPr algn="ctr"/>
            <a:r>
              <a:rPr lang="en-US" sz="3000" b="1" dirty="0">
                <a:latin typeface="DINPro-Black" panose="02000503030000020004" pitchFamily="50" charset="0"/>
              </a:rPr>
              <a:t>Director of Chamber of Commerce in Prague</a:t>
            </a:r>
            <a:endParaRPr lang="hu-HU" sz="3000" b="1" dirty="0" smtClean="0">
              <a:latin typeface="DINPro-Black" panose="02000503030000020004" pitchFamily="50" charset="0"/>
            </a:endParaRPr>
          </a:p>
          <a:p>
            <a:pPr algn="ctr"/>
            <a:r>
              <a:rPr lang="en-US" sz="4200" dirty="0">
                <a:latin typeface="DINPro-Black" panose="02000503030000020004" pitchFamily="50" charset="0"/>
                <a:cs typeface="Times New Roman" panose="02020603050405020304" pitchFamily="18" charset="0"/>
              </a:rPr>
              <a:t>BUSINESS FOR </a:t>
            </a:r>
            <a:r>
              <a:rPr lang="en-US" sz="42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  <a:t>WOMEN</a:t>
            </a:r>
            <a:r>
              <a:rPr lang="hu-HU" sz="42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  <a:t/>
            </a:r>
            <a:br>
              <a:rPr lang="hu-HU" sz="42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</a:br>
            <a:r>
              <a:rPr lang="en-US" sz="42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  <a:t>IN </a:t>
            </a:r>
            <a:r>
              <a:rPr lang="en-US" sz="4200" dirty="0">
                <a:latin typeface="DINPro-Black" panose="02000503030000020004" pitchFamily="50" charset="0"/>
                <a:cs typeface="Times New Roman" panose="02020603050405020304" pitchFamily="18" charset="0"/>
              </a:rPr>
              <a:t>THE CZECH REPUBLIC</a:t>
            </a:r>
            <a:endParaRPr lang="hu-HU" sz="4200" dirty="0">
              <a:latin typeface="DINPro-Black" panose="02000503030000020004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2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01462" y="703440"/>
            <a:ext cx="6378682" cy="17914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4D86B1"/>
                </a:solidFill>
              </a:rPr>
              <a:t>THE CHAMBER OF COMMER</a:t>
            </a:r>
            <a:r>
              <a:rPr lang="en-GB" sz="2800" b="1" dirty="0">
                <a:solidFill>
                  <a:srgbClr val="4D86B1"/>
                </a:solidFill>
              </a:rPr>
              <a:t>C</a:t>
            </a:r>
            <a:r>
              <a:rPr lang="cs-CZ" sz="2800" b="1" dirty="0">
                <a:solidFill>
                  <a:srgbClr val="4D86B1"/>
                </a:solidFill>
              </a:rPr>
              <a:t>E PRAGUE 1</a:t>
            </a:r>
          </a:p>
        </p:txBody>
      </p:sp>
      <p:pic>
        <p:nvPicPr>
          <p:cNvPr id="2050" name="Picture 2" descr="Praha">
            <a:extLst>
              <a:ext uri="{FF2B5EF4-FFF2-40B4-BE49-F238E27FC236}">
                <a16:creationId xmlns:a16="http://schemas.microsoft.com/office/drawing/2014/main" xmlns="" id="{E73CE2E6-B7C9-48E7-8CE2-6EDE7479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24" y="1770434"/>
            <a:ext cx="5689158" cy="37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ospodářská komora ČR">
            <a:extLst>
              <a:ext uri="{FF2B5EF4-FFF2-40B4-BE49-F238E27FC236}">
                <a16:creationId xmlns:a16="http://schemas.microsoft.com/office/drawing/2014/main" xmlns="" id="{83B76350-5851-4BD0-BC3C-AA021F4ED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9DA6DEE-AE66-405C-BEFF-DD174D0C6DC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12124" y="5878761"/>
            <a:ext cx="6378682" cy="9247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4D86B1"/>
                </a:solidFill>
              </a:rPr>
              <a:t>EVA PRIMUS KOVANDOVÁ </a:t>
            </a:r>
          </a:p>
        </p:txBody>
      </p:sp>
    </p:spTree>
    <p:extLst>
      <p:ext uri="{BB962C8B-B14F-4D97-AF65-F5344CB8AC3E}">
        <p14:creationId xmlns:p14="http://schemas.microsoft.com/office/powerpoint/2010/main" val="68520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427" y="136635"/>
            <a:ext cx="8529145" cy="227023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4D86B1"/>
                </a:solidFill>
              </a:rPr>
              <a:t/>
            </a:r>
            <a:br>
              <a:rPr lang="en-US" dirty="0">
                <a:solidFill>
                  <a:srgbClr val="4D86B1"/>
                </a:solidFill>
              </a:rPr>
            </a:br>
            <a:r>
              <a:rPr lang="en-US" dirty="0">
                <a:solidFill>
                  <a:srgbClr val="4D86B1"/>
                </a:solidFill>
              </a:rPr>
              <a:t>BUSINESS FOR WOMEN IN THE CZECH REPUBLIC</a:t>
            </a:r>
            <a:endParaRPr lang="cs-CZ" dirty="0">
              <a:solidFill>
                <a:srgbClr val="4D86B1"/>
              </a:solidFill>
            </a:endParaRPr>
          </a:p>
        </p:txBody>
      </p:sp>
      <p:pic>
        <p:nvPicPr>
          <p:cNvPr id="3074" name="Picture 2" descr="Luxusní saténová vlajka ČR | Vlajky.EU">
            <a:extLst>
              <a:ext uri="{FF2B5EF4-FFF2-40B4-BE49-F238E27FC236}">
                <a16:creationId xmlns:a16="http://schemas.microsoft.com/office/drawing/2014/main" xmlns="" id="{E4708104-4D5E-4A21-9257-D8FBC67D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86" y="2511973"/>
            <a:ext cx="5147742" cy="34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6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793421" cy="17013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4D86B1"/>
                </a:solidFill>
              </a:rPr>
              <a:t>BUSINESS FOR WOMEN IN THE CZECH REPUBLIC</a:t>
            </a:r>
            <a:endParaRPr lang="cs-CZ" dirty="0">
              <a:solidFill>
                <a:srgbClr val="4D86B1"/>
              </a:solidFill>
            </a:endParaRPr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xmlns="" id="{8B90A0BA-F76B-4813-9389-C2AAE3D7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18" y="2175642"/>
            <a:ext cx="7721602" cy="41008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Czech women are educated and not afraid to start a business.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number of female graduates and businesswomen is increasing in the CR.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Among young women, over 40% are university students, almost 13% more than young men.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Women still dominate starting entrepreneurs and sole traders in the CR.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Yet women still make less money than men.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85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-399241"/>
            <a:ext cx="7793421" cy="17013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D86B1"/>
                </a:solidFill>
              </a:rPr>
              <a:t/>
            </a:r>
            <a:br>
              <a:rPr lang="en-US" dirty="0">
                <a:solidFill>
                  <a:srgbClr val="4D86B1"/>
                </a:solidFill>
              </a:rPr>
            </a:br>
            <a:r>
              <a:rPr lang="en-US" sz="3600" dirty="0">
                <a:solidFill>
                  <a:srgbClr val="4D86B1"/>
                </a:solidFill>
              </a:rPr>
              <a:t>10 most influential women in the Czech Republic</a:t>
            </a:r>
            <a:endParaRPr lang="cs-CZ" sz="3600" dirty="0">
              <a:solidFill>
                <a:srgbClr val="4D86B1"/>
              </a:solidFill>
            </a:endParaRPr>
          </a:p>
        </p:txBody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xmlns="" id="{7784A1B2-2F07-4C1B-B5A8-7151F876A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1" y="1302066"/>
            <a:ext cx="5452046" cy="53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-576016"/>
            <a:ext cx="7793421" cy="170130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D86B1"/>
                </a:solidFill>
              </a:rPr>
              <a:t/>
            </a:r>
            <a:br>
              <a:rPr lang="en-US" dirty="0">
                <a:solidFill>
                  <a:srgbClr val="4D86B1"/>
                </a:solidFill>
              </a:rPr>
            </a:br>
            <a:r>
              <a:rPr lang="en-GB" dirty="0">
                <a:solidFill>
                  <a:srgbClr val="4D86B1"/>
                </a:solidFill>
              </a:rPr>
              <a:t>Women in politics</a:t>
            </a:r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xmlns="" id="{8B90A0BA-F76B-4813-9389-C2AAE3D7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24" y="1244478"/>
            <a:ext cx="7721602" cy="368487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b="1" dirty="0"/>
              <a:t>The Czech Republic ranks 70th out of 152 countries in the Global Gender Gap Report 2020 ranking</a:t>
            </a:r>
            <a:r>
              <a:rPr lang="cs-CZ" sz="1800" b="1" dirty="0"/>
              <a:t>.</a:t>
            </a:r>
            <a:endParaRPr lang="en-GB" sz="18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b="1" dirty="0"/>
              <a:t>The Czech government consists of 10 men and “only” 4 women</a:t>
            </a:r>
            <a:r>
              <a:rPr lang="cs-CZ" sz="1800" b="1" dirty="0"/>
              <a:t>.</a:t>
            </a:r>
            <a:endParaRPr lang="en-GB" sz="18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Alena Schillerová -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Jana Maláčová –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Minister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Labor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Affairs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Marie Benešová –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Minister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Justice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Klára Dostálová –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Minister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Regional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Development</a:t>
            </a:r>
            <a:endParaRPr lang="cs-CZ" sz="20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CD73C9D-2963-46E4-BE56-EFFCB86B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178" y="5174559"/>
            <a:ext cx="2781300" cy="1647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8090460-1985-4112-A563-CE5D949A8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05" y="5198371"/>
            <a:ext cx="2788745" cy="15686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7696FA7-A9D7-414C-8C74-226CEC85C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2751698"/>
            <a:ext cx="1545241" cy="231786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DE30CA58-6B02-49DF-B2D8-F43829EB3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75" y="3419475"/>
            <a:ext cx="19050" cy="190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310540FA-FA6B-44C1-A2AE-9B1842B02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406" y="519837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793421" cy="170130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4D86B1"/>
                </a:solidFill>
              </a:rPr>
              <a:t>Women in politics</a:t>
            </a:r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xmlns="" id="{8B90A0BA-F76B-4813-9389-C2AAE3D7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18" y="1537636"/>
            <a:ext cx="7721602" cy="378272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ADRIANA KRNÁČOVÁ – 1</a:t>
            </a:r>
            <a:r>
              <a:rPr lang="en-GB" sz="2000" baseline="30000" dirty="0"/>
              <a:t>st</a:t>
            </a:r>
            <a:r>
              <a:rPr lang="en-GB" sz="2000" dirty="0"/>
              <a:t> </a:t>
            </a:r>
            <a:r>
              <a:rPr lang="cs-CZ" sz="2000" dirty="0" err="1"/>
              <a:t>Female</a:t>
            </a:r>
            <a:r>
              <a:rPr lang="cs-CZ" sz="2000" dirty="0"/>
              <a:t> </a:t>
            </a:r>
            <a:r>
              <a:rPr lang="en-GB" sz="2000" dirty="0"/>
              <a:t>Mayor of Prague (2014-2018)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MARKÉTA VAŇKOVÁ – </a:t>
            </a:r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</a:t>
            </a:r>
            <a:r>
              <a:rPr lang="cs-CZ" sz="2000" dirty="0" err="1"/>
              <a:t>Female</a:t>
            </a:r>
            <a:r>
              <a:rPr lang="cs-CZ" sz="2000" dirty="0"/>
              <a:t> </a:t>
            </a:r>
            <a:r>
              <a:rPr lang="en-GB" sz="2000" dirty="0"/>
              <a:t>Mayor of Brno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F458CBE-AC55-41A5-A558-F7666BFFC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097" y="2848054"/>
            <a:ext cx="2857500" cy="1600200"/>
          </a:xfrm>
          <a:prstGeom prst="rect">
            <a:avLst/>
          </a:prstGeom>
        </p:spPr>
      </p:pic>
      <p:pic>
        <p:nvPicPr>
          <p:cNvPr id="6150" name="Picture 6" descr="Markéta Vaňková: rok ve funkci primátorky - iDNES.cz">
            <a:extLst>
              <a:ext uri="{FF2B5EF4-FFF2-40B4-BE49-F238E27FC236}">
                <a16:creationId xmlns:a16="http://schemas.microsoft.com/office/drawing/2014/main" xmlns="" id="{9759C088-25D1-4890-A283-5664F5AF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97" y="510443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3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018" y="159024"/>
            <a:ext cx="7793421" cy="17013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D86B1"/>
                </a:solidFill>
              </a:rPr>
              <a:t/>
            </a:r>
            <a:br>
              <a:rPr lang="en-US" dirty="0">
                <a:solidFill>
                  <a:srgbClr val="4D86B1"/>
                </a:solidFill>
              </a:rPr>
            </a:br>
            <a:r>
              <a:rPr lang="en-US" sz="4000" dirty="0">
                <a:solidFill>
                  <a:srgbClr val="4D86B1"/>
                </a:solidFill>
              </a:rPr>
              <a:t>LADY CLUB OF THE CHAMBER OF COMMERCE IN PRAGUE 1 </a:t>
            </a:r>
            <a:endParaRPr lang="cs-CZ" sz="4000" dirty="0">
              <a:solidFill>
                <a:srgbClr val="4D86B1"/>
              </a:solidFill>
            </a:endParaRPr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xmlns="" id="{8B90A0BA-F76B-4813-9389-C2AAE3D7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18" y="2493718"/>
            <a:ext cx="7721602" cy="37827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Exclusively for women - entrepreneurs, managers of </a:t>
            </a:r>
            <a:r>
              <a:rPr lang="cs-CZ" sz="2000" dirty="0"/>
              <a:t>CHCP1</a:t>
            </a:r>
            <a:r>
              <a:rPr lang="en-US" sz="2000" dirty="0"/>
              <a:t> member companies, women who are starting a business</a:t>
            </a: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support and encourage </a:t>
            </a:r>
            <a:r>
              <a:rPr lang="en-US" sz="2000" b="1" dirty="0"/>
              <a:t>success</a:t>
            </a:r>
            <a:r>
              <a:rPr lang="en-US" sz="2000" dirty="0"/>
              <a:t>, </a:t>
            </a:r>
            <a:r>
              <a:rPr lang="en-US" sz="2000" b="1" dirty="0"/>
              <a:t>cooperation</a:t>
            </a:r>
            <a:r>
              <a:rPr lang="en-US" sz="2000" dirty="0"/>
              <a:t>, </a:t>
            </a:r>
            <a:r>
              <a:rPr lang="en-US" sz="2000" b="1" dirty="0"/>
              <a:t>knowledge</a:t>
            </a:r>
            <a:r>
              <a:rPr lang="en-US" sz="2000" dirty="0"/>
              <a:t>, </a:t>
            </a:r>
            <a:r>
              <a:rPr lang="en-US" sz="2000" b="1" dirty="0"/>
              <a:t>professionalism</a:t>
            </a:r>
            <a:r>
              <a:rPr lang="en-US" sz="2000" dirty="0"/>
              <a:t> and </a:t>
            </a:r>
            <a:r>
              <a:rPr lang="en-US" sz="2000" b="1" dirty="0"/>
              <a:t>ideas</a:t>
            </a:r>
            <a:r>
              <a:rPr lang="en-US" sz="2000" dirty="0"/>
              <a:t>.</a:t>
            </a: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The goal </a:t>
            </a:r>
            <a:r>
              <a:rPr lang="en-US" sz="2000" dirty="0"/>
              <a:t>of the LADY CLUB is </a:t>
            </a:r>
            <a:r>
              <a:rPr lang="en-US" sz="2000" b="1" u="sng" dirty="0"/>
              <a:t>to connect all successful women</a:t>
            </a:r>
            <a:r>
              <a:rPr lang="en-US" sz="2000" b="1" dirty="0"/>
              <a:t> </a:t>
            </a:r>
            <a:r>
              <a:rPr lang="en-US" sz="2000" dirty="0"/>
              <a:t>and to provide support for their businesses.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324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018" y="159024"/>
            <a:ext cx="7793421" cy="17013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D86B1"/>
                </a:solidFill>
              </a:rPr>
              <a:t/>
            </a:r>
            <a:br>
              <a:rPr lang="en-US" dirty="0">
                <a:solidFill>
                  <a:srgbClr val="4D86B1"/>
                </a:solidFill>
              </a:rPr>
            </a:br>
            <a:r>
              <a:rPr lang="cs-CZ" sz="4000" dirty="0">
                <a:solidFill>
                  <a:srgbClr val="4D86B1"/>
                </a:solidFill>
              </a:rPr>
              <a:t>THANK YOU FOR YOUR ATTENTION</a:t>
            </a:r>
          </a:p>
        </p:txBody>
      </p:sp>
      <p:pic>
        <p:nvPicPr>
          <p:cNvPr id="10242" name="Picture 2" descr="Skupina žen obchodních spojení rukou. — Stockový vektor">
            <a:extLst>
              <a:ext uri="{FF2B5EF4-FFF2-40B4-BE49-F238E27FC236}">
                <a16:creationId xmlns:a16="http://schemas.microsoft.com/office/drawing/2014/main" xmlns="" id="{ACD7FA6B-79F6-4B43-AE74-655305A2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84" y="2096769"/>
            <a:ext cx="4100432" cy="43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0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239</Words>
  <Application>Microsoft Office PowerPoint</Application>
  <PresentationFormat>Diavetítés a képernyőre (4:3 oldalarány)</PresentationFormat>
  <Paragraphs>42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DINPro-Black</vt:lpstr>
      <vt:lpstr>Arial</vt:lpstr>
      <vt:lpstr>Calibri</vt:lpstr>
      <vt:lpstr>Times New Roman</vt:lpstr>
      <vt:lpstr>Office Theme</vt:lpstr>
      <vt:lpstr>PowerPoint bemutató</vt:lpstr>
      <vt:lpstr>PowerPoint bemutató</vt:lpstr>
      <vt:lpstr> BUSINESS FOR WOMEN IN THE CZECH REPUBLIC</vt:lpstr>
      <vt:lpstr>BUSINESS FOR WOMEN IN THE CZECH REPUBLIC</vt:lpstr>
      <vt:lpstr> 10 most influential women in the Czech Republic</vt:lpstr>
      <vt:lpstr> Women in politics</vt:lpstr>
      <vt:lpstr>Women in politics</vt:lpstr>
      <vt:lpstr> LADY CLUB OF THE CHAMBER OF COMMERCE IN PRAGUE 1 </vt:lpstr>
      <vt:lpstr> 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Kovandova</dc:creator>
  <cp:lastModifiedBy>Tibor Molnar</cp:lastModifiedBy>
  <cp:revision>130</cp:revision>
  <cp:lastPrinted>2020-06-05T08:50:47Z</cp:lastPrinted>
  <dcterms:created xsi:type="dcterms:W3CDTF">2019-03-01T11:46:46Z</dcterms:created>
  <dcterms:modified xsi:type="dcterms:W3CDTF">2020-11-09T16:10:45Z</dcterms:modified>
</cp:coreProperties>
</file>